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66" r:id="rId6"/>
    <p:sldId id="259" r:id="rId7"/>
    <p:sldId id="260" r:id="rId8"/>
    <p:sldId id="261" r:id="rId9"/>
    <p:sldId id="262" r:id="rId10"/>
    <p:sldId id="263" r:id="rId11"/>
    <p:sldId id="264"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2" r:id="rId25"/>
    <p:sldId id="280" r:id="rId26"/>
    <p:sldId id="281" r:id="rId27"/>
    <p:sldId id="285" r:id="rId28"/>
    <p:sldId id="283" r:id="rId29"/>
    <p:sldId id="284" r:id="rId30"/>
    <p:sldId id="286" r:id="rId31"/>
    <p:sldId id="289" r:id="rId32"/>
    <p:sldId id="287" r:id="rId33"/>
    <p:sldId id="273" r:id="rId34"/>
    <p:sldId id="288" r:id="rId35"/>
    <p:sldId id="290" r:id="rId36"/>
    <p:sldId id="291" r:id="rId37"/>
    <p:sldId id="292" r:id="rId38"/>
    <p:sldId id="293" r:id="rId39"/>
    <p:sldId id="294" r:id="rId40"/>
    <p:sldId id="297" r:id="rId41"/>
    <p:sldId id="298" r:id="rId42"/>
    <p:sldId id="299" r:id="rId43"/>
    <p:sldId id="300" r:id="rId44"/>
    <p:sldId id="301" r:id="rId45"/>
    <p:sldId id="302" r:id="rId46"/>
    <p:sldId id="303" r:id="rId47"/>
    <p:sldId id="304" r:id="rId48"/>
    <p:sldId id="305" r:id="rId49"/>
    <p:sldId id="306" r:id="rId50"/>
    <p:sldId id="309" r:id="rId51"/>
    <p:sldId id="308" r:id="rId52"/>
    <p:sldId id="310" r:id="rId53"/>
    <p:sldId id="311" r:id="rId54"/>
    <p:sldId id="312" r:id="rId55"/>
    <p:sldId id="313" r:id="rId56"/>
    <p:sldId id="314" r:id="rId57"/>
    <p:sldId id="315" r:id="rId58"/>
    <p:sldId id="316" r:id="rId59"/>
    <p:sldId id="307"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7" autoAdjust="0"/>
    <p:restoredTop sz="94660"/>
  </p:normalViewPr>
  <p:slideViewPr>
    <p:cSldViewPr snapToGrid="0">
      <p:cViewPr varScale="1">
        <p:scale>
          <a:sx n="56" d="100"/>
          <a:sy n="56" d="100"/>
        </p:scale>
        <p:origin x="85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59904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B2162-59B9-48BB-86E9-0AC0C92C776C}"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160731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2146320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3722708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2385736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3945939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198454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1213381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156426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3771264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B2162-59B9-48BB-86E9-0AC0C92C776C}"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176158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6B2162-59B9-48BB-86E9-0AC0C92C776C}"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198693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6B2162-59B9-48BB-86E9-0AC0C92C776C}"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4001754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6B2162-59B9-48BB-86E9-0AC0C92C776C}"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1180198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B2162-59B9-48BB-86E9-0AC0C92C776C}" type="datetimeFigureOut">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4035997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B2162-59B9-48BB-86E9-0AC0C92C776C}"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700476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C6B2162-59B9-48BB-86E9-0AC0C92C776C}" type="datetimeFigureOut">
              <a:rPr lang="en-US" smtClean="0"/>
              <a:t>1/29/2025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6D8C810A-EECA-4C55-A405-FDA6172C5C4A}" type="slidenum">
              <a:rPr lang="en-US" smtClean="0"/>
              <a:t>‹#›</a:t>
            </a:fld>
            <a:endParaRPr lang="en-US"/>
          </a:p>
        </p:txBody>
      </p:sp>
    </p:spTree>
    <p:extLst>
      <p:ext uri="{BB962C8B-B14F-4D97-AF65-F5344CB8AC3E}">
        <p14:creationId xmlns:p14="http://schemas.microsoft.com/office/powerpoint/2010/main" val="3454669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C6B2162-59B9-48BB-86E9-0AC0C92C776C}" type="datetimeFigureOut">
              <a:rPr lang="en-US" smtClean="0"/>
              <a:t>1/29/2025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8C810A-EECA-4C55-A405-FDA6172C5C4A}" type="slidenum">
              <a:rPr lang="en-US" smtClean="0"/>
              <a:t>‹#›</a:t>
            </a:fld>
            <a:endParaRPr lang="en-US"/>
          </a:p>
        </p:txBody>
      </p:sp>
    </p:spTree>
    <p:extLst>
      <p:ext uri="{BB962C8B-B14F-4D97-AF65-F5344CB8AC3E}">
        <p14:creationId xmlns:p14="http://schemas.microsoft.com/office/powerpoint/2010/main" val="34629401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E1C814-0A7A-3DE7-FEE3-8F0E4CAC629F}"/>
              </a:ext>
            </a:extLst>
          </p:cNvPr>
          <p:cNvSpPr txBox="1"/>
          <p:nvPr/>
        </p:nvSpPr>
        <p:spPr>
          <a:xfrm>
            <a:off x="3669030" y="2251710"/>
            <a:ext cx="5040630" cy="2308324"/>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7200" b="1" u="sng" dirty="0">
                <a:solidFill>
                  <a:srgbClr val="FF0000"/>
                </a:solidFill>
              </a:rPr>
              <a:t>HOTEL BOOKING</a:t>
            </a:r>
          </a:p>
        </p:txBody>
      </p:sp>
      <p:sp>
        <p:nvSpPr>
          <p:cNvPr id="5" name="TextBox 4">
            <a:extLst>
              <a:ext uri="{FF2B5EF4-FFF2-40B4-BE49-F238E27FC236}">
                <a16:creationId xmlns:a16="http://schemas.microsoft.com/office/drawing/2014/main" id="{44B7C8CC-7DEC-D142-A303-3C08D7C957DB}"/>
              </a:ext>
            </a:extLst>
          </p:cNvPr>
          <p:cNvSpPr txBox="1"/>
          <p:nvPr/>
        </p:nvSpPr>
        <p:spPr>
          <a:xfrm>
            <a:off x="7212330" y="4560034"/>
            <a:ext cx="1300356" cy="369332"/>
          </a:xfrm>
          <a:prstGeom prst="rect">
            <a:avLst/>
          </a:prstGeom>
          <a:noFill/>
        </p:spPr>
        <p:txBody>
          <a:bodyPr wrap="none" rtlCol="0">
            <a:spAutoFit/>
          </a:bodyPr>
          <a:lstStyle/>
          <a:p>
            <a:r>
              <a:rPr lang="en-US" b="1" dirty="0">
                <a:latin typeface="Bell MT" panose="02020503060305020303" pitchFamily="18" charset="0"/>
              </a:rPr>
              <a:t>ANALYSIS</a:t>
            </a:r>
          </a:p>
        </p:txBody>
      </p:sp>
    </p:spTree>
    <p:extLst>
      <p:ext uri="{BB962C8B-B14F-4D97-AF65-F5344CB8AC3E}">
        <p14:creationId xmlns:p14="http://schemas.microsoft.com/office/powerpoint/2010/main" val="3339358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07AF29-53C0-7D01-951F-076EC5B09C80}"/>
              </a:ext>
            </a:extLst>
          </p:cNvPr>
          <p:cNvPicPr>
            <a:picLocks noChangeAspect="1"/>
          </p:cNvPicPr>
          <p:nvPr/>
        </p:nvPicPr>
        <p:blipFill>
          <a:blip r:embed="rId2"/>
          <a:stretch>
            <a:fillRect/>
          </a:stretch>
        </p:blipFill>
        <p:spPr>
          <a:xfrm>
            <a:off x="0" y="0"/>
            <a:ext cx="4274820" cy="6880219"/>
          </a:xfrm>
          <a:prstGeom prst="rect">
            <a:avLst/>
          </a:prstGeom>
        </p:spPr>
      </p:pic>
      <p:sp>
        <p:nvSpPr>
          <p:cNvPr id="5" name="TextBox 4">
            <a:extLst>
              <a:ext uri="{FF2B5EF4-FFF2-40B4-BE49-F238E27FC236}">
                <a16:creationId xmlns:a16="http://schemas.microsoft.com/office/drawing/2014/main" id="{5FFBCB5D-278C-2280-A874-4633A5FD6FE1}"/>
              </a:ext>
            </a:extLst>
          </p:cNvPr>
          <p:cNvSpPr txBox="1"/>
          <p:nvPr/>
        </p:nvSpPr>
        <p:spPr>
          <a:xfrm>
            <a:off x="4433158" y="213756"/>
            <a:ext cx="7758842" cy="830997"/>
          </a:xfrm>
          <a:prstGeom prst="rect">
            <a:avLst/>
          </a:prstGeom>
          <a:noFill/>
        </p:spPr>
        <p:txBody>
          <a:bodyPr wrap="square">
            <a:spAutoFit/>
          </a:bodyPr>
          <a:lstStyle/>
          <a:p>
            <a:pPr algn="l"/>
            <a:r>
              <a:rPr lang="en-US" sz="2400" b="0" i="0" dirty="0">
                <a:solidFill>
                  <a:schemeClr val="accent4">
                    <a:lumMod val="60000"/>
                    <a:lumOff val="40000"/>
                  </a:schemeClr>
                </a:solidFill>
                <a:effectLst/>
                <a:latin typeface="Plus Jakarta Sans"/>
              </a:rPr>
              <a:t>3. Compare stays in weekend nights and weekday nights to determine preferences and variations by hotel type.</a:t>
            </a:r>
          </a:p>
        </p:txBody>
      </p:sp>
      <p:sp>
        <p:nvSpPr>
          <p:cNvPr id="6" name="TextBox 5">
            <a:extLst>
              <a:ext uri="{FF2B5EF4-FFF2-40B4-BE49-F238E27FC236}">
                <a16:creationId xmlns:a16="http://schemas.microsoft.com/office/drawing/2014/main" id="{4B9B6999-A5CF-64E4-A182-DCAF3F822179}"/>
              </a:ext>
            </a:extLst>
          </p:cNvPr>
          <p:cNvSpPr txBox="1"/>
          <p:nvPr/>
        </p:nvSpPr>
        <p:spPr>
          <a:xfrm>
            <a:off x="4433157" y="1843950"/>
            <a:ext cx="7600505" cy="3170099"/>
          </a:xfrm>
          <a:prstGeom prst="rect">
            <a:avLst/>
          </a:prstGeom>
          <a:noFill/>
        </p:spPr>
        <p:txBody>
          <a:bodyPr wrap="square" rtlCol="0">
            <a:spAutoFit/>
          </a:bodyPr>
          <a:lstStyle/>
          <a:p>
            <a:r>
              <a:rPr lang="en-US" sz="2000" dirty="0"/>
              <a:t>Here I’m selecting the bar chart to show the hotel wise sum of weekend night and weekday nights. First of selecting the data from booking details and then selecting the column hotel, stays in weekend nights and stays in weekday nights. After that hotel column  put in the y –axis and stays in weekends nights and weekday nights put in the x – axis and sum of both column then doing some formatting like font , color </a:t>
            </a:r>
            <a:r>
              <a:rPr lang="en-US" sz="2000" dirty="0" err="1"/>
              <a:t>etc</a:t>
            </a:r>
            <a:r>
              <a:rPr lang="en-US" sz="2000" dirty="0"/>
              <a:t> to show attractive visualization and we can see that clearly city having the highest stay in weekday nights and weekend night both are high than resort hotel.</a:t>
            </a:r>
          </a:p>
        </p:txBody>
      </p:sp>
    </p:spTree>
    <p:extLst>
      <p:ext uri="{BB962C8B-B14F-4D97-AF65-F5344CB8AC3E}">
        <p14:creationId xmlns:p14="http://schemas.microsoft.com/office/powerpoint/2010/main" val="464320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81BEB-4287-B816-6859-ADEB8400CC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94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E21E06-E4B5-1F11-8635-B959EB63733D}"/>
              </a:ext>
            </a:extLst>
          </p:cNvPr>
          <p:cNvPicPr>
            <a:picLocks noChangeAspect="1"/>
          </p:cNvPicPr>
          <p:nvPr/>
        </p:nvPicPr>
        <p:blipFill>
          <a:blip r:embed="rId2"/>
          <a:stretch>
            <a:fillRect/>
          </a:stretch>
        </p:blipFill>
        <p:spPr>
          <a:xfrm>
            <a:off x="0" y="422910"/>
            <a:ext cx="12192000" cy="4194810"/>
          </a:xfrm>
          <a:prstGeom prst="rect">
            <a:avLst/>
          </a:prstGeom>
        </p:spPr>
      </p:pic>
      <p:sp>
        <p:nvSpPr>
          <p:cNvPr id="5" name="TextBox 4">
            <a:extLst>
              <a:ext uri="{FF2B5EF4-FFF2-40B4-BE49-F238E27FC236}">
                <a16:creationId xmlns:a16="http://schemas.microsoft.com/office/drawing/2014/main" id="{89DBC0AE-4B2A-4F0F-16F7-B21CE802BD1F}"/>
              </a:ext>
            </a:extLst>
          </p:cNvPr>
          <p:cNvSpPr txBox="1"/>
          <p:nvPr/>
        </p:nvSpPr>
        <p:spPr>
          <a:xfrm>
            <a:off x="260985" y="4810959"/>
            <a:ext cx="11670030" cy="1754326"/>
          </a:xfrm>
          <a:prstGeom prst="rect">
            <a:avLst/>
          </a:prstGeom>
          <a:noFill/>
        </p:spPr>
        <p:txBody>
          <a:bodyPr wrap="square">
            <a:spAutoFit/>
          </a:bodyPr>
          <a:lstStyle/>
          <a:p>
            <a:pPr algn="ctr"/>
            <a:r>
              <a:rPr lang="en-US" dirty="0"/>
              <a:t>Here I’m the select the line chart and then select the data Booking details tables and then selecting the 4 column from this table. Arrival date year  , booking Id and Is canceled  Then put the arrival date year column put in the x- axis to show year wise data and count of booking id  and sum of Is canceled the column put in the y-axis then do some basic formatting like font ,color  </a:t>
            </a:r>
            <a:r>
              <a:rPr lang="en-US" dirty="0" err="1"/>
              <a:t>etc</a:t>
            </a:r>
            <a:r>
              <a:rPr lang="en-US" dirty="0"/>
              <a:t> to attractive visualization. Here we can see that clearly in 2016 booking on the peak and is canceled also shows the peak in 2016.</a:t>
            </a:r>
          </a:p>
        </p:txBody>
      </p:sp>
      <p:sp>
        <p:nvSpPr>
          <p:cNvPr id="7" name="TextBox 6">
            <a:extLst>
              <a:ext uri="{FF2B5EF4-FFF2-40B4-BE49-F238E27FC236}">
                <a16:creationId xmlns:a16="http://schemas.microsoft.com/office/drawing/2014/main" id="{172DC470-90FF-60E5-E933-CDCB61DDE5C6}"/>
              </a:ext>
            </a:extLst>
          </p:cNvPr>
          <p:cNvSpPr txBox="1"/>
          <p:nvPr/>
        </p:nvSpPr>
        <p:spPr>
          <a:xfrm>
            <a:off x="0" y="0"/>
            <a:ext cx="12058650" cy="400110"/>
          </a:xfrm>
          <a:prstGeom prst="rect">
            <a:avLst/>
          </a:prstGeom>
          <a:noFill/>
        </p:spPr>
        <p:txBody>
          <a:bodyPr wrap="square">
            <a:spAutoFit/>
          </a:bodyPr>
          <a:lstStyle/>
          <a:p>
            <a:pPr algn="l"/>
            <a:r>
              <a:rPr lang="en-US" sz="2000" b="0" i="0" dirty="0">
                <a:solidFill>
                  <a:schemeClr val="accent4">
                    <a:lumMod val="60000"/>
                    <a:lumOff val="40000"/>
                  </a:schemeClr>
                </a:solidFill>
                <a:effectLst/>
                <a:latin typeface="Plus Jakarta Sans"/>
              </a:rPr>
              <a:t>4. Calculate and visualize the booking conversion rate (canceled bookings to total bookings) over time.</a:t>
            </a:r>
          </a:p>
        </p:txBody>
      </p:sp>
    </p:spTree>
    <p:extLst>
      <p:ext uri="{BB962C8B-B14F-4D97-AF65-F5344CB8AC3E}">
        <p14:creationId xmlns:p14="http://schemas.microsoft.com/office/powerpoint/2010/main" val="2624131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C97DA-68F9-759C-D150-6C066A115AC5}"/>
              </a:ext>
            </a:extLst>
          </p:cNvPr>
          <p:cNvPicPr>
            <a:picLocks noChangeAspect="1"/>
          </p:cNvPicPr>
          <p:nvPr/>
        </p:nvPicPr>
        <p:blipFill>
          <a:blip r:embed="rId2"/>
          <a:stretch>
            <a:fillRect/>
          </a:stretch>
        </p:blipFill>
        <p:spPr>
          <a:xfrm>
            <a:off x="0" y="985652"/>
            <a:ext cx="12192000" cy="3372592"/>
          </a:xfrm>
          <a:prstGeom prst="rect">
            <a:avLst/>
          </a:prstGeom>
        </p:spPr>
      </p:pic>
      <p:sp>
        <p:nvSpPr>
          <p:cNvPr id="5" name="TextBox 4">
            <a:extLst>
              <a:ext uri="{FF2B5EF4-FFF2-40B4-BE49-F238E27FC236}">
                <a16:creationId xmlns:a16="http://schemas.microsoft.com/office/drawing/2014/main" id="{211A5165-BF68-9C3B-BAB7-BDD459D556A9}"/>
              </a:ext>
            </a:extLst>
          </p:cNvPr>
          <p:cNvSpPr txBox="1"/>
          <p:nvPr/>
        </p:nvSpPr>
        <p:spPr>
          <a:xfrm>
            <a:off x="0" y="0"/>
            <a:ext cx="12192000" cy="830997"/>
          </a:xfrm>
          <a:prstGeom prst="rect">
            <a:avLst/>
          </a:prstGeom>
          <a:noFill/>
        </p:spPr>
        <p:txBody>
          <a:bodyPr wrap="square">
            <a:spAutoFit/>
          </a:bodyPr>
          <a:lstStyle/>
          <a:p>
            <a:pPr algn="l"/>
            <a:r>
              <a:rPr lang="en-US" sz="2400" b="0" i="0" dirty="0">
                <a:solidFill>
                  <a:schemeClr val="accent3">
                    <a:lumMod val="75000"/>
                  </a:schemeClr>
                </a:solidFill>
                <a:effectLst/>
                <a:latin typeface="Plus Jakarta Sans"/>
              </a:rPr>
              <a:t>5. Visualize the distribution of adults, children, and babies in bookings. Explore the impact of children and babies on cancellation rates.</a:t>
            </a:r>
          </a:p>
        </p:txBody>
      </p:sp>
      <p:sp>
        <p:nvSpPr>
          <p:cNvPr id="6" name="TextBox 5">
            <a:extLst>
              <a:ext uri="{FF2B5EF4-FFF2-40B4-BE49-F238E27FC236}">
                <a16:creationId xmlns:a16="http://schemas.microsoft.com/office/drawing/2014/main" id="{E68AC390-C1A1-3092-D43B-0C0383990C35}"/>
              </a:ext>
            </a:extLst>
          </p:cNvPr>
          <p:cNvSpPr txBox="1"/>
          <p:nvPr/>
        </p:nvSpPr>
        <p:spPr>
          <a:xfrm>
            <a:off x="63335" y="4578513"/>
            <a:ext cx="12065330" cy="1938992"/>
          </a:xfrm>
          <a:prstGeom prst="rect">
            <a:avLst/>
          </a:prstGeom>
          <a:noFill/>
        </p:spPr>
        <p:txBody>
          <a:bodyPr wrap="square" rtlCol="0">
            <a:spAutoFit/>
          </a:bodyPr>
          <a:lstStyle/>
          <a:p>
            <a:r>
              <a:rPr lang="en-US" sz="2000" dirty="0"/>
              <a:t>Here I’m selecting the pie chart  Then selecting the data from two different table (booing details and guest info) . Selecting the column from the table babies, children , adults from guest info table and is canceled from booking details after selecting the column put in the value then its automatic summarize the column and give the sum of all column is canceled, adults, children , babies then doing the basic formatting like font ,color </a:t>
            </a:r>
            <a:r>
              <a:rPr lang="en-US" sz="2000" dirty="0" err="1"/>
              <a:t>etc</a:t>
            </a:r>
            <a:r>
              <a:rPr lang="en-US" sz="2000" dirty="0"/>
              <a:t> for better attractive visualization and we can see that clearly its show the percentage and value of data .</a:t>
            </a:r>
          </a:p>
        </p:txBody>
      </p:sp>
    </p:spTree>
    <p:extLst>
      <p:ext uri="{BB962C8B-B14F-4D97-AF65-F5344CB8AC3E}">
        <p14:creationId xmlns:p14="http://schemas.microsoft.com/office/powerpoint/2010/main" val="3480578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ABD8CA-4E54-D658-BCE7-7F849319E7A1}"/>
              </a:ext>
            </a:extLst>
          </p:cNvPr>
          <p:cNvPicPr>
            <a:picLocks noChangeAspect="1"/>
          </p:cNvPicPr>
          <p:nvPr/>
        </p:nvPicPr>
        <p:blipFill>
          <a:blip r:embed="rId2"/>
          <a:stretch>
            <a:fillRect/>
          </a:stretch>
        </p:blipFill>
        <p:spPr>
          <a:xfrm>
            <a:off x="0" y="830997"/>
            <a:ext cx="12192000" cy="4162301"/>
          </a:xfrm>
          <a:prstGeom prst="rect">
            <a:avLst/>
          </a:prstGeom>
        </p:spPr>
      </p:pic>
      <p:sp>
        <p:nvSpPr>
          <p:cNvPr id="5" name="TextBox 4">
            <a:extLst>
              <a:ext uri="{FF2B5EF4-FFF2-40B4-BE49-F238E27FC236}">
                <a16:creationId xmlns:a16="http://schemas.microsoft.com/office/drawing/2014/main" id="{7B6EA73B-459A-A68F-5FF2-9A850A53B264}"/>
              </a:ext>
            </a:extLst>
          </p:cNvPr>
          <p:cNvSpPr txBox="1"/>
          <p:nvPr/>
        </p:nvSpPr>
        <p:spPr>
          <a:xfrm>
            <a:off x="0" y="0"/>
            <a:ext cx="12192000" cy="830997"/>
          </a:xfrm>
          <a:prstGeom prst="rect">
            <a:avLst/>
          </a:prstGeom>
          <a:noFill/>
        </p:spPr>
        <p:txBody>
          <a:bodyPr wrap="square">
            <a:spAutoFit/>
          </a:bodyPr>
          <a:lstStyle/>
          <a:p>
            <a:pPr algn="l"/>
            <a:r>
              <a:rPr lang="en-US" sz="2400" b="0" i="0" dirty="0">
                <a:solidFill>
                  <a:schemeClr val="accent3">
                    <a:lumMod val="75000"/>
                  </a:schemeClr>
                </a:solidFill>
                <a:effectLst/>
                <a:latin typeface="Plus Jakarta Sans"/>
              </a:rPr>
              <a:t>5. Analyze the distribution of Average Daily Rates (ADR) and identify correlations with the number of special requests made by guests.</a:t>
            </a:r>
          </a:p>
        </p:txBody>
      </p:sp>
      <p:sp>
        <p:nvSpPr>
          <p:cNvPr id="6" name="TextBox 5">
            <a:extLst>
              <a:ext uri="{FF2B5EF4-FFF2-40B4-BE49-F238E27FC236}">
                <a16:creationId xmlns:a16="http://schemas.microsoft.com/office/drawing/2014/main" id="{BA538DC5-8A8C-7573-97F0-2E03CEE60B3B}"/>
              </a:ext>
            </a:extLst>
          </p:cNvPr>
          <p:cNvSpPr txBox="1"/>
          <p:nvPr/>
        </p:nvSpPr>
        <p:spPr>
          <a:xfrm>
            <a:off x="1" y="4993297"/>
            <a:ext cx="12192000" cy="1754326"/>
          </a:xfrm>
          <a:prstGeom prst="rect">
            <a:avLst/>
          </a:prstGeom>
          <a:noFill/>
        </p:spPr>
        <p:txBody>
          <a:bodyPr wrap="square" rtlCol="0">
            <a:spAutoFit/>
          </a:bodyPr>
          <a:lstStyle/>
          <a:p>
            <a:r>
              <a:rPr lang="en-US" dirty="0"/>
              <a:t>Here I’m selecting the scatter chart and then selecting the data from booking source and history and meals and stays details tables and then selecting the  column from table ADR and total of special request from meals and stays details . Customer type column from booking source and history table  and then </a:t>
            </a:r>
            <a:r>
              <a:rPr lang="en-US" dirty="0" err="1"/>
              <a:t>adr</a:t>
            </a:r>
            <a:r>
              <a:rPr lang="en-US" dirty="0"/>
              <a:t> column put in the y-axis and total of special requests  put in x-axis and customer type column put in the value after that doing some basic formatting like font ,color </a:t>
            </a:r>
            <a:r>
              <a:rPr lang="en-US" dirty="0" err="1"/>
              <a:t>etc</a:t>
            </a:r>
            <a:r>
              <a:rPr lang="en-US" dirty="0"/>
              <a:t> for better and attractive visualization  and we  can see that is show the relation between data.</a:t>
            </a:r>
          </a:p>
        </p:txBody>
      </p:sp>
    </p:spTree>
    <p:extLst>
      <p:ext uri="{BB962C8B-B14F-4D97-AF65-F5344CB8AC3E}">
        <p14:creationId xmlns:p14="http://schemas.microsoft.com/office/powerpoint/2010/main" val="2720346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1031C1-7B61-6004-3107-2975EE0EAC1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830854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4B1961-5B14-AC16-4C44-DEFF015D4AA7}"/>
              </a:ext>
            </a:extLst>
          </p:cNvPr>
          <p:cNvPicPr>
            <a:picLocks noChangeAspect="1"/>
          </p:cNvPicPr>
          <p:nvPr/>
        </p:nvPicPr>
        <p:blipFill>
          <a:blip r:embed="rId2"/>
          <a:stretch>
            <a:fillRect/>
          </a:stretch>
        </p:blipFill>
        <p:spPr>
          <a:xfrm>
            <a:off x="1" y="0"/>
            <a:ext cx="5496692" cy="3074670"/>
          </a:xfrm>
          <a:prstGeom prst="rect">
            <a:avLst/>
          </a:prstGeom>
        </p:spPr>
      </p:pic>
      <p:pic>
        <p:nvPicPr>
          <p:cNvPr id="5" name="Picture 4">
            <a:extLst>
              <a:ext uri="{FF2B5EF4-FFF2-40B4-BE49-F238E27FC236}">
                <a16:creationId xmlns:a16="http://schemas.microsoft.com/office/drawing/2014/main" id="{662B0117-A6E9-558F-AC24-8121C7643739}"/>
              </a:ext>
            </a:extLst>
          </p:cNvPr>
          <p:cNvPicPr>
            <a:picLocks noChangeAspect="1"/>
          </p:cNvPicPr>
          <p:nvPr/>
        </p:nvPicPr>
        <p:blipFill>
          <a:blip r:embed="rId3"/>
          <a:stretch>
            <a:fillRect/>
          </a:stretch>
        </p:blipFill>
        <p:spPr>
          <a:xfrm>
            <a:off x="0" y="3531870"/>
            <a:ext cx="5496692" cy="3335657"/>
          </a:xfrm>
          <a:prstGeom prst="rect">
            <a:avLst/>
          </a:prstGeom>
        </p:spPr>
      </p:pic>
      <p:cxnSp>
        <p:nvCxnSpPr>
          <p:cNvPr id="7" name="Straight Connector 6">
            <a:extLst>
              <a:ext uri="{FF2B5EF4-FFF2-40B4-BE49-F238E27FC236}">
                <a16:creationId xmlns:a16="http://schemas.microsoft.com/office/drawing/2014/main" id="{B0368083-9D24-CDD2-BB4A-E8AFC3637F8E}"/>
              </a:ext>
            </a:extLst>
          </p:cNvPr>
          <p:cNvCxnSpPr>
            <a:cxnSpLocks/>
          </p:cNvCxnSpPr>
          <p:nvPr/>
        </p:nvCxnSpPr>
        <p:spPr>
          <a:xfrm>
            <a:off x="1" y="3303270"/>
            <a:ext cx="1219199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75834F2-501E-BEC6-BFC8-46930ECA97F2}"/>
              </a:ext>
            </a:extLst>
          </p:cNvPr>
          <p:cNvSpPr txBox="1"/>
          <p:nvPr/>
        </p:nvSpPr>
        <p:spPr>
          <a:xfrm>
            <a:off x="5496692" y="0"/>
            <a:ext cx="6695307" cy="646331"/>
          </a:xfrm>
          <a:prstGeom prst="rect">
            <a:avLst/>
          </a:prstGeom>
          <a:noFill/>
        </p:spPr>
        <p:txBody>
          <a:bodyPr wrap="square">
            <a:spAutoFit/>
          </a:bodyPr>
          <a:lstStyle/>
          <a:p>
            <a:pPr algn="l"/>
            <a:r>
              <a:rPr lang="en-US" b="0" i="0" dirty="0">
                <a:solidFill>
                  <a:schemeClr val="accent3">
                    <a:lumMod val="75000"/>
                  </a:schemeClr>
                </a:solidFill>
                <a:effectLst/>
                <a:latin typeface="Plus Jakarta Sans"/>
              </a:rPr>
              <a:t>7. Visualize the relationship between the number of required car parking spaces and booking types (Resort Hotel vs. City Hotel).</a:t>
            </a:r>
          </a:p>
        </p:txBody>
      </p:sp>
      <p:sp>
        <p:nvSpPr>
          <p:cNvPr id="12" name="TextBox 11">
            <a:extLst>
              <a:ext uri="{FF2B5EF4-FFF2-40B4-BE49-F238E27FC236}">
                <a16:creationId xmlns:a16="http://schemas.microsoft.com/office/drawing/2014/main" id="{7E470590-B49E-7F4C-46A5-7D9294FB8869}"/>
              </a:ext>
            </a:extLst>
          </p:cNvPr>
          <p:cNvSpPr txBox="1"/>
          <p:nvPr/>
        </p:nvSpPr>
        <p:spPr>
          <a:xfrm>
            <a:off x="5496692" y="3383280"/>
            <a:ext cx="6695308" cy="584775"/>
          </a:xfrm>
          <a:prstGeom prst="rect">
            <a:avLst/>
          </a:prstGeom>
          <a:noFill/>
        </p:spPr>
        <p:txBody>
          <a:bodyPr wrap="square">
            <a:spAutoFit/>
          </a:bodyPr>
          <a:lstStyle/>
          <a:p>
            <a:pPr algn="l"/>
            <a:r>
              <a:rPr lang="en-US" sz="1600" b="0" i="0" dirty="0">
                <a:solidFill>
                  <a:schemeClr val="accent3">
                    <a:lumMod val="75000"/>
                  </a:schemeClr>
                </a:solidFill>
                <a:effectLst/>
                <a:latin typeface="Plus Jakarta Sans"/>
              </a:rPr>
              <a:t>8. Use Power BI to explore how the total number of special requests made by guests varies by hotel type and customer type (e.g., Transient, Group).</a:t>
            </a:r>
          </a:p>
        </p:txBody>
      </p:sp>
      <p:sp>
        <p:nvSpPr>
          <p:cNvPr id="13" name="Rectangle: Rounded Corners 12">
            <a:extLst>
              <a:ext uri="{FF2B5EF4-FFF2-40B4-BE49-F238E27FC236}">
                <a16:creationId xmlns:a16="http://schemas.microsoft.com/office/drawing/2014/main" id="{09A36F88-BC86-394F-A90F-EB55B7DB2604}"/>
              </a:ext>
            </a:extLst>
          </p:cNvPr>
          <p:cNvSpPr/>
          <p:nvPr/>
        </p:nvSpPr>
        <p:spPr>
          <a:xfrm>
            <a:off x="5672520" y="726339"/>
            <a:ext cx="6343650" cy="2348323"/>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Here I’m selecting scatter chart and selecting the data then selecting the table and then selecting the column  booking details , meals and stays details  and room details tables then selecting the column hotel from booking details put in the legend and reserved room type from room details put in the value and required car parking spaces from meal and stays details table put in the x-axis and its gives the summarization of that column then its gives the sum of required car parking space in doing some basic formatting like font , color </a:t>
            </a:r>
            <a:r>
              <a:rPr lang="en-US" sz="1400" dirty="0" err="1"/>
              <a:t>etc</a:t>
            </a:r>
            <a:r>
              <a:rPr lang="en-US" sz="1400" dirty="0"/>
              <a:t> to better and attractive visualization we can see that hotel wise car parking space and room in the </a:t>
            </a:r>
            <a:r>
              <a:rPr lang="en-US" sz="1400" dirty="0" err="1"/>
              <a:t>scattar</a:t>
            </a:r>
            <a:r>
              <a:rPr lang="en-US" sz="1400" dirty="0"/>
              <a:t> chart. </a:t>
            </a:r>
          </a:p>
        </p:txBody>
      </p:sp>
      <p:sp>
        <p:nvSpPr>
          <p:cNvPr id="14" name="Rectangle: Rounded Corners 13">
            <a:extLst>
              <a:ext uri="{FF2B5EF4-FFF2-40B4-BE49-F238E27FC236}">
                <a16:creationId xmlns:a16="http://schemas.microsoft.com/office/drawing/2014/main" id="{E9A32287-7006-A954-217A-96A9D6009A8E}"/>
              </a:ext>
            </a:extLst>
          </p:cNvPr>
          <p:cNvSpPr/>
          <p:nvPr/>
        </p:nvSpPr>
        <p:spPr>
          <a:xfrm>
            <a:off x="5591006" y="4048064"/>
            <a:ext cx="6506678" cy="259694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Here I’m selecting the bar chart to show the hotel wise sum of special requests and customer type . First of selecting the data from booking details and then selecting the column hotel,. After that hotel column  put in the legend and customer type column from booking source and history put in the x –axis  and total of special request from mela and stays details then put in the x- axis and its gives a sum of total of special guests then doing some formatting like font , color </a:t>
            </a:r>
            <a:r>
              <a:rPr lang="en-US" sz="1400" dirty="0" err="1"/>
              <a:t>etc</a:t>
            </a:r>
            <a:r>
              <a:rPr lang="en-US" sz="1400" dirty="0"/>
              <a:t> to show attractive visualization and we can see that clearly hotel and customer type wise show data and having the highest total of special guest in transient customer type.</a:t>
            </a:r>
          </a:p>
          <a:p>
            <a:pPr algn="ctr"/>
            <a:endParaRPr lang="en-US" dirty="0"/>
          </a:p>
        </p:txBody>
      </p:sp>
    </p:spTree>
    <p:extLst>
      <p:ext uri="{BB962C8B-B14F-4D97-AF65-F5344CB8AC3E}">
        <p14:creationId xmlns:p14="http://schemas.microsoft.com/office/powerpoint/2010/main" val="20104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99B7E-E30F-9D3D-EC93-52E974C371CF}"/>
              </a:ext>
            </a:extLst>
          </p:cNvPr>
          <p:cNvPicPr>
            <a:picLocks noChangeAspect="1"/>
          </p:cNvPicPr>
          <p:nvPr/>
        </p:nvPicPr>
        <p:blipFill>
          <a:blip r:embed="rId2"/>
          <a:stretch>
            <a:fillRect/>
          </a:stretch>
        </p:blipFill>
        <p:spPr>
          <a:xfrm>
            <a:off x="0" y="0"/>
            <a:ext cx="5525271" cy="3333258"/>
          </a:xfrm>
          <a:prstGeom prst="rect">
            <a:avLst/>
          </a:prstGeom>
        </p:spPr>
      </p:pic>
      <p:pic>
        <p:nvPicPr>
          <p:cNvPr id="5" name="Picture 4">
            <a:extLst>
              <a:ext uri="{FF2B5EF4-FFF2-40B4-BE49-F238E27FC236}">
                <a16:creationId xmlns:a16="http://schemas.microsoft.com/office/drawing/2014/main" id="{423A1141-A77E-1209-35D7-2263FB45A03C}"/>
              </a:ext>
            </a:extLst>
          </p:cNvPr>
          <p:cNvPicPr>
            <a:picLocks noChangeAspect="1"/>
          </p:cNvPicPr>
          <p:nvPr/>
        </p:nvPicPr>
        <p:blipFill>
          <a:blip r:embed="rId3"/>
          <a:stretch>
            <a:fillRect/>
          </a:stretch>
        </p:blipFill>
        <p:spPr>
          <a:xfrm>
            <a:off x="0" y="3524742"/>
            <a:ext cx="5525271" cy="3333258"/>
          </a:xfrm>
          <a:prstGeom prst="rect">
            <a:avLst/>
          </a:prstGeom>
        </p:spPr>
      </p:pic>
      <p:cxnSp>
        <p:nvCxnSpPr>
          <p:cNvPr id="7" name="Straight Connector 6">
            <a:extLst>
              <a:ext uri="{FF2B5EF4-FFF2-40B4-BE49-F238E27FC236}">
                <a16:creationId xmlns:a16="http://schemas.microsoft.com/office/drawing/2014/main" id="{C3CAAF4C-1C1D-B20B-965A-A8278D47A2DF}"/>
              </a:ext>
            </a:extLst>
          </p:cNvPr>
          <p:cNvCxnSpPr/>
          <p:nvPr/>
        </p:nvCxnSpPr>
        <p:spPr>
          <a:xfrm>
            <a:off x="0" y="34290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A03C87B-E4C2-BEB8-90BC-B55B0286C6A6}"/>
              </a:ext>
            </a:extLst>
          </p:cNvPr>
          <p:cNvSpPr/>
          <p:nvPr/>
        </p:nvSpPr>
        <p:spPr>
          <a:xfrm>
            <a:off x="5680710" y="857250"/>
            <a:ext cx="6400800" cy="237744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Here I’m selecting the donut chart  Then selecting the data from two different table (distribution channel and meal and stays details ) . Selecting the column from the table  distribution channel from distribution channel table and selecting the column ADR and meals from meal and stays details after selecting the column meals put in the details and ADR column put in the values  its automatic summarize the column and give the average of ADR according which one I’m selecting then doing the basic formatting like font ,color </a:t>
            </a:r>
            <a:r>
              <a:rPr lang="en-US" sz="1400" dirty="0" err="1"/>
              <a:t>etc</a:t>
            </a:r>
            <a:r>
              <a:rPr lang="en-US" sz="1400" dirty="0"/>
              <a:t> for better attractive visualization and we can see that clearly its show the percentage and value of data .</a:t>
            </a:r>
          </a:p>
          <a:p>
            <a:pPr algn="ctr"/>
            <a:endParaRPr lang="en-US" sz="1000" dirty="0"/>
          </a:p>
        </p:txBody>
      </p:sp>
      <p:sp>
        <p:nvSpPr>
          <p:cNvPr id="9" name="Rectangle: Rounded Corners 8">
            <a:extLst>
              <a:ext uri="{FF2B5EF4-FFF2-40B4-BE49-F238E27FC236}">
                <a16:creationId xmlns:a16="http://schemas.microsoft.com/office/drawing/2014/main" id="{64C30133-8F1F-5A58-67DD-F3FB211054A1}"/>
              </a:ext>
            </a:extLst>
          </p:cNvPr>
          <p:cNvSpPr/>
          <p:nvPr/>
        </p:nvSpPr>
        <p:spPr>
          <a:xfrm>
            <a:off x="5680710" y="80010"/>
            <a:ext cx="6400800" cy="68580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dirty="0">
                <a:solidFill>
                  <a:schemeClr val="accent6">
                    <a:lumMod val="20000"/>
                    <a:lumOff val="80000"/>
                  </a:schemeClr>
                </a:solidFill>
                <a:effectLst/>
                <a:latin typeface="Plus Jakarta Sans"/>
              </a:rPr>
              <a:t>9.  Explore meal plans and their impact on Average Daily Rates (ADR). Analyze meal plan preferences and their association with booking channels.</a:t>
            </a:r>
          </a:p>
          <a:p>
            <a:pPr algn="ctr"/>
            <a:endParaRPr lang="en-US" sz="1050" dirty="0"/>
          </a:p>
        </p:txBody>
      </p:sp>
      <p:sp>
        <p:nvSpPr>
          <p:cNvPr id="10" name="Rectangle: Rounded Corners 9">
            <a:extLst>
              <a:ext uri="{FF2B5EF4-FFF2-40B4-BE49-F238E27FC236}">
                <a16:creationId xmlns:a16="http://schemas.microsoft.com/office/drawing/2014/main" id="{F791AA42-4A1D-8E66-C735-2B321AAE2BF6}"/>
              </a:ext>
            </a:extLst>
          </p:cNvPr>
          <p:cNvSpPr/>
          <p:nvPr/>
        </p:nvSpPr>
        <p:spPr>
          <a:xfrm>
            <a:off x="5680710" y="4400550"/>
            <a:ext cx="6309360" cy="237744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Here I’m selecting scatter chart and selecting the data then selecting the table and then selecting the column  booking details , meals and stays details  tables then selecting the column stay in weekday nights and weekend night from booking details and meal  from meal and stays details  put in the legend  and stays in weekend nights column put in the x-axis then summarize give the sum of stays in weekend nights and stays in week nights put in the y –axis gives the sum of week night column after that doing some basic formatting like font , color </a:t>
            </a:r>
            <a:r>
              <a:rPr lang="en-US" sz="1400" dirty="0" err="1"/>
              <a:t>etc</a:t>
            </a:r>
            <a:r>
              <a:rPr lang="en-US" sz="1400" dirty="0"/>
              <a:t> to better and attractive visualization we can see meals by stays length. </a:t>
            </a:r>
          </a:p>
          <a:p>
            <a:pPr algn="ctr"/>
            <a:endParaRPr lang="en-US" sz="1400" dirty="0"/>
          </a:p>
        </p:txBody>
      </p:sp>
      <p:sp>
        <p:nvSpPr>
          <p:cNvPr id="2" name="Rectangle: Rounded Corners 1">
            <a:extLst>
              <a:ext uri="{FF2B5EF4-FFF2-40B4-BE49-F238E27FC236}">
                <a16:creationId xmlns:a16="http://schemas.microsoft.com/office/drawing/2014/main" id="{8FEBA6C2-308B-B497-EAA5-348D02426967}"/>
              </a:ext>
            </a:extLst>
          </p:cNvPr>
          <p:cNvSpPr/>
          <p:nvPr/>
        </p:nvSpPr>
        <p:spPr>
          <a:xfrm>
            <a:off x="5680710" y="3586193"/>
            <a:ext cx="6400800" cy="697229"/>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4292E"/>
                </a:solidFill>
                <a:effectLst/>
                <a:latin typeface="Plus Jakarta Sans"/>
              </a:rPr>
              <a:t> </a:t>
            </a:r>
          </a:p>
          <a:p>
            <a:pPr algn="ctr"/>
            <a:r>
              <a:rPr lang="en-US" b="0" i="0" dirty="0">
                <a:solidFill>
                  <a:schemeClr val="accent5">
                    <a:lumMod val="40000"/>
                    <a:lumOff val="60000"/>
                  </a:schemeClr>
                </a:solidFill>
                <a:effectLst/>
                <a:latin typeface="Plus Jakarta Sans"/>
              </a:rPr>
              <a:t>10.Analyze how meal plans correlate with stay duration and investigate any differences in stay lengths based on meal plans.</a:t>
            </a:r>
          </a:p>
          <a:p>
            <a:pPr algn="ctr"/>
            <a:endParaRPr lang="en-US" dirty="0"/>
          </a:p>
        </p:txBody>
      </p:sp>
    </p:spTree>
    <p:extLst>
      <p:ext uri="{BB962C8B-B14F-4D97-AF65-F5344CB8AC3E}">
        <p14:creationId xmlns:p14="http://schemas.microsoft.com/office/powerpoint/2010/main" val="262614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5FEAD5-095E-9D13-0197-080AD2975AC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36833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BEB07-A9D2-644A-AE7C-7E131F607B1E}"/>
              </a:ext>
            </a:extLst>
          </p:cNvPr>
          <p:cNvPicPr>
            <a:picLocks noChangeAspect="1"/>
          </p:cNvPicPr>
          <p:nvPr/>
        </p:nvPicPr>
        <p:blipFill>
          <a:blip r:embed="rId2"/>
          <a:stretch>
            <a:fillRect/>
          </a:stretch>
        </p:blipFill>
        <p:spPr>
          <a:xfrm>
            <a:off x="0" y="0"/>
            <a:ext cx="5801535" cy="3108960"/>
          </a:xfrm>
          <a:prstGeom prst="rect">
            <a:avLst/>
          </a:prstGeom>
        </p:spPr>
      </p:pic>
      <p:cxnSp>
        <p:nvCxnSpPr>
          <p:cNvPr id="5" name="Straight Connector 4">
            <a:extLst>
              <a:ext uri="{FF2B5EF4-FFF2-40B4-BE49-F238E27FC236}">
                <a16:creationId xmlns:a16="http://schemas.microsoft.com/office/drawing/2014/main" id="{63260BA8-ACC4-22D6-051D-16B11472BD65}"/>
              </a:ext>
            </a:extLst>
          </p:cNvPr>
          <p:cNvCxnSpPr/>
          <p:nvPr/>
        </p:nvCxnSpPr>
        <p:spPr>
          <a:xfrm>
            <a:off x="0" y="323469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F549062-6F1B-C042-D55B-40C52DA76DF8}"/>
              </a:ext>
            </a:extLst>
          </p:cNvPr>
          <p:cNvPicPr>
            <a:picLocks noChangeAspect="1"/>
          </p:cNvPicPr>
          <p:nvPr/>
        </p:nvPicPr>
        <p:blipFill>
          <a:blip r:embed="rId3"/>
          <a:stretch>
            <a:fillRect/>
          </a:stretch>
        </p:blipFill>
        <p:spPr>
          <a:xfrm>
            <a:off x="0" y="3360421"/>
            <a:ext cx="5801535" cy="3497580"/>
          </a:xfrm>
          <a:prstGeom prst="rect">
            <a:avLst/>
          </a:prstGeom>
        </p:spPr>
      </p:pic>
      <p:sp>
        <p:nvSpPr>
          <p:cNvPr id="4" name="TextBox 3">
            <a:extLst>
              <a:ext uri="{FF2B5EF4-FFF2-40B4-BE49-F238E27FC236}">
                <a16:creationId xmlns:a16="http://schemas.microsoft.com/office/drawing/2014/main" id="{2A4EDC66-6817-55FA-DF9A-91AF5D710F65}"/>
              </a:ext>
            </a:extLst>
          </p:cNvPr>
          <p:cNvSpPr txBox="1"/>
          <p:nvPr/>
        </p:nvSpPr>
        <p:spPr>
          <a:xfrm>
            <a:off x="5909310" y="4501991"/>
            <a:ext cx="6103620" cy="2031325"/>
          </a:xfrm>
          <a:prstGeom prst="rect">
            <a:avLst/>
          </a:prstGeom>
          <a:noFill/>
        </p:spPr>
        <p:txBody>
          <a:bodyPr wrap="square">
            <a:spAutoFit/>
          </a:bodyPr>
          <a:lstStyle/>
          <a:p>
            <a:pPr algn="ctr"/>
            <a:r>
              <a:rPr lang="en-US" sz="1400" dirty="0"/>
              <a:t>Here I’m selecting the Column chart . First of selecting the data from meal and stays details  and then selecting the column meal. After that meal column  put in the y –axis and gives a count of meals and distribution channel column from distribution column and  put in the x –axis  and distribution channel id from distribution channel table then put in the legend and then doing some formatting like font , color </a:t>
            </a:r>
            <a:r>
              <a:rPr lang="en-US" sz="1400" dirty="0" err="1"/>
              <a:t>etc</a:t>
            </a:r>
            <a:r>
              <a:rPr lang="en-US" sz="1400" dirty="0"/>
              <a:t> to show attractive visualization and we can see that clearly meal by distribution channel and highest distribution channel is TA/TO.</a:t>
            </a:r>
          </a:p>
        </p:txBody>
      </p:sp>
      <p:sp>
        <p:nvSpPr>
          <p:cNvPr id="8" name="TextBox 7">
            <a:extLst>
              <a:ext uri="{FF2B5EF4-FFF2-40B4-BE49-F238E27FC236}">
                <a16:creationId xmlns:a16="http://schemas.microsoft.com/office/drawing/2014/main" id="{49DFCAAC-27CE-5BF1-7745-F9BDD58E02DD}"/>
              </a:ext>
            </a:extLst>
          </p:cNvPr>
          <p:cNvSpPr txBox="1"/>
          <p:nvPr/>
        </p:nvSpPr>
        <p:spPr>
          <a:xfrm>
            <a:off x="5977890" y="861178"/>
            <a:ext cx="5966460" cy="2246769"/>
          </a:xfrm>
          <a:prstGeom prst="rect">
            <a:avLst/>
          </a:prstGeom>
          <a:noFill/>
        </p:spPr>
        <p:txBody>
          <a:bodyPr wrap="square">
            <a:spAutoFit/>
          </a:bodyPr>
          <a:lstStyle/>
          <a:p>
            <a:pPr algn="ctr"/>
            <a:r>
              <a:rPr lang="en-US" sz="1400" dirty="0"/>
              <a:t>Here I’m selecting scatter chart and selecting the data then selecting the table and then  meals and stays details  tables then selecting the column Required car parking space ,total special guest and meal  and meal column put in the legend  and required parking space column put in the x- axis and summarize it sum of required parking space and total special  guest column put in the y –axis then summarize it and gives a sum of total special guest and do some basic formatting to attractive visualization and its show by relationship between total special guest and required parking space.  </a:t>
            </a:r>
          </a:p>
        </p:txBody>
      </p:sp>
      <p:sp>
        <p:nvSpPr>
          <p:cNvPr id="9" name="Rectangle: Rounded Corners 8">
            <a:extLst>
              <a:ext uri="{FF2B5EF4-FFF2-40B4-BE49-F238E27FC236}">
                <a16:creationId xmlns:a16="http://schemas.microsoft.com/office/drawing/2014/main" id="{8925D3AD-6751-5355-F5B7-ED9EA39E0EC5}"/>
              </a:ext>
            </a:extLst>
          </p:cNvPr>
          <p:cNvSpPr/>
          <p:nvPr/>
        </p:nvSpPr>
        <p:spPr>
          <a:xfrm>
            <a:off x="5909310" y="91440"/>
            <a:ext cx="6183630" cy="642991"/>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dirty="0">
                <a:solidFill>
                  <a:schemeClr val="accent5">
                    <a:lumMod val="40000"/>
                    <a:lumOff val="60000"/>
                  </a:schemeClr>
                </a:solidFill>
                <a:effectLst/>
                <a:latin typeface="Plus Jakarta Sans"/>
              </a:rPr>
              <a:t>11. Correlate parking requirements and special requests with different meal plans. Determine if certain meal plans result in more requests or parking needs</a:t>
            </a:r>
            <a:r>
              <a:rPr lang="en-US" sz="1100" b="0" i="0" dirty="0">
                <a:solidFill>
                  <a:schemeClr val="accent5">
                    <a:lumMod val="40000"/>
                    <a:lumOff val="60000"/>
                  </a:schemeClr>
                </a:solidFill>
                <a:effectLst/>
                <a:latin typeface="Plus Jakarta Sans"/>
              </a:rPr>
              <a:t>.</a:t>
            </a:r>
          </a:p>
          <a:p>
            <a:pPr algn="ctr"/>
            <a:endParaRPr lang="en-US" sz="1100" dirty="0"/>
          </a:p>
        </p:txBody>
      </p:sp>
      <p:sp>
        <p:nvSpPr>
          <p:cNvPr id="11" name="TextBox 10">
            <a:extLst>
              <a:ext uri="{FF2B5EF4-FFF2-40B4-BE49-F238E27FC236}">
                <a16:creationId xmlns:a16="http://schemas.microsoft.com/office/drawing/2014/main" id="{CF6523FA-9937-8E7A-FF13-DB6675131A2A}"/>
              </a:ext>
            </a:extLst>
          </p:cNvPr>
          <p:cNvSpPr txBox="1"/>
          <p:nvPr/>
        </p:nvSpPr>
        <p:spPr>
          <a:xfrm>
            <a:off x="5909310" y="3360421"/>
            <a:ext cx="6282690" cy="923330"/>
          </a:xfrm>
          <a:prstGeom prst="rect">
            <a:avLst/>
          </a:prstGeom>
          <a:noFill/>
        </p:spPr>
        <p:txBody>
          <a:bodyPr wrap="square">
            <a:spAutoFit/>
          </a:bodyPr>
          <a:lstStyle/>
          <a:p>
            <a:pPr algn="l"/>
            <a:r>
              <a:rPr lang="en-US" b="0" i="0" dirty="0">
                <a:solidFill>
                  <a:schemeClr val="accent5">
                    <a:lumMod val="40000"/>
                    <a:lumOff val="60000"/>
                  </a:schemeClr>
                </a:solidFill>
                <a:effectLst/>
                <a:latin typeface="Plus Jakarta Sans"/>
              </a:rPr>
              <a:t>12.Explore how meal plans are distributed across various booking channels. Analyze if certain channels are associated with specific meal plans.</a:t>
            </a:r>
          </a:p>
        </p:txBody>
      </p:sp>
    </p:spTree>
    <p:extLst>
      <p:ext uri="{BB962C8B-B14F-4D97-AF65-F5344CB8AC3E}">
        <p14:creationId xmlns:p14="http://schemas.microsoft.com/office/powerpoint/2010/main" val="370640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6A9498-ABA5-63BD-1A54-3BDE4D981A77}"/>
              </a:ext>
            </a:extLst>
          </p:cNvPr>
          <p:cNvSpPr txBox="1"/>
          <p:nvPr/>
        </p:nvSpPr>
        <p:spPr>
          <a:xfrm>
            <a:off x="5223510" y="2390090"/>
            <a:ext cx="5829505" cy="1569660"/>
          </a:xfrm>
          <a:prstGeom prst="rect">
            <a:avLst/>
          </a:prstGeom>
          <a:noFill/>
        </p:spPr>
        <p:txBody>
          <a:bodyPr wrap="square" rtlCol="0">
            <a:spAutoFit/>
          </a:bodyPr>
          <a:lstStyle/>
          <a:p>
            <a:r>
              <a:rPr lang="en-US" sz="9600" b="1" dirty="0">
                <a:solidFill>
                  <a:schemeClr val="accent2">
                    <a:lumMod val="50000"/>
                  </a:schemeClr>
                </a:solidFill>
              </a:rPr>
              <a:t>POWER BI</a:t>
            </a:r>
          </a:p>
        </p:txBody>
      </p:sp>
    </p:spTree>
    <p:extLst>
      <p:ext uri="{BB962C8B-B14F-4D97-AF65-F5344CB8AC3E}">
        <p14:creationId xmlns:p14="http://schemas.microsoft.com/office/powerpoint/2010/main" val="1020047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A2962-7CA8-05F5-2FE6-129A60E9A9AB}"/>
              </a:ext>
            </a:extLst>
          </p:cNvPr>
          <p:cNvPicPr>
            <a:picLocks noChangeAspect="1"/>
          </p:cNvPicPr>
          <p:nvPr/>
        </p:nvPicPr>
        <p:blipFill>
          <a:blip r:embed="rId2"/>
          <a:stretch>
            <a:fillRect/>
          </a:stretch>
        </p:blipFill>
        <p:spPr>
          <a:xfrm>
            <a:off x="0" y="0"/>
            <a:ext cx="12275820" cy="3108960"/>
          </a:xfrm>
          <a:prstGeom prst="rect">
            <a:avLst/>
          </a:prstGeom>
        </p:spPr>
      </p:pic>
      <p:cxnSp>
        <p:nvCxnSpPr>
          <p:cNvPr id="5" name="Straight Connector 4">
            <a:extLst>
              <a:ext uri="{FF2B5EF4-FFF2-40B4-BE49-F238E27FC236}">
                <a16:creationId xmlns:a16="http://schemas.microsoft.com/office/drawing/2014/main" id="{A5183F18-58C3-C997-8A70-B4472727812B}"/>
              </a:ext>
            </a:extLst>
          </p:cNvPr>
          <p:cNvCxnSpPr>
            <a:cxnSpLocks/>
          </p:cNvCxnSpPr>
          <p:nvPr/>
        </p:nvCxnSpPr>
        <p:spPr>
          <a:xfrm>
            <a:off x="624078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54F4BB1-3D75-A790-CFEA-EC06BDAB09ED}"/>
              </a:ext>
            </a:extLst>
          </p:cNvPr>
          <p:cNvSpPr txBox="1"/>
          <p:nvPr/>
        </p:nvSpPr>
        <p:spPr>
          <a:xfrm>
            <a:off x="-35242" y="4060190"/>
            <a:ext cx="6137910" cy="2308324"/>
          </a:xfrm>
          <a:prstGeom prst="rect">
            <a:avLst/>
          </a:prstGeom>
          <a:noFill/>
        </p:spPr>
        <p:txBody>
          <a:bodyPr wrap="square">
            <a:spAutoFit/>
          </a:bodyPr>
          <a:lstStyle/>
          <a:p>
            <a:pPr algn="ctr"/>
            <a:r>
              <a:rPr lang="en-US" sz="1600" dirty="0"/>
              <a:t>Here I’m selecting the Column chart . First of selecting the data from market segment and then selecting the column market segment. After that market segment  column  put in the x –axis and is canceled and booking id From booking details put in the x –axis  then booking id count of bookings and sum of is canceled then doing some formatting like font , color </a:t>
            </a:r>
            <a:r>
              <a:rPr lang="en-US" sz="1600" dirty="0" err="1"/>
              <a:t>etc</a:t>
            </a:r>
            <a:r>
              <a:rPr lang="en-US" sz="1600" dirty="0"/>
              <a:t> to show attractive visualization and we can see that clearly cancellation rate and booking by each market market segment top 1 is online TA.</a:t>
            </a:r>
          </a:p>
        </p:txBody>
      </p:sp>
      <p:sp>
        <p:nvSpPr>
          <p:cNvPr id="12" name="TextBox 11">
            <a:extLst>
              <a:ext uri="{FF2B5EF4-FFF2-40B4-BE49-F238E27FC236}">
                <a16:creationId xmlns:a16="http://schemas.microsoft.com/office/drawing/2014/main" id="{C1B5E63E-4611-D51B-7A7B-6DDD29296763}"/>
              </a:ext>
            </a:extLst>
          </p:cNvPr>
          <p:cNvSpPr txBox="1"/>
          <p:nvPr/>
        </p:nvSpPr>
        <p:spPr>
          <a:xfrm>
            <a:off x="6335079" y="4189356"/>
            <a:ext cx="5846442" cy="2554545"/>
          </a:xfrm>
          <a:prstGeom prst="rect">
            <a:avLst/>
          </a:prstGeom>
          <a:noFill/>
        </p:spPr>
        <p:txBody>
          <a:bodyPr wrap="square">
            <a:spAutoFit/>
          </a:bodyPr>
          <a:lstStyle/>
          <a:p>
            <a:pPr algn="ctr"/>
            <a:r>
              <a:rPr lang="en-US" sz="1600" dirty="0"/>
              <a:t>Here I’m selecting the Column chart . First of selecting the data from booking details and guest info table. Then selecting the column is cancel from booking details and all column from guest column like adult ,babies , children and booking id  put in the y –axis and give the sum of adult ,babies , children  and count of booking id. And is canceled column put in the x-axis then do some basic formatting to attractive visualization and we can see clearly is canceled by when not cancel booking and cancel booking. </a:t>
            </a:r>
          </a:p>
        </p:txBody>
      </p:sp>
      <p:sp>
        <p:nvSpPr>
          <p:cNvPr id="15" name="TextBox 14">
            <a:extLst>
              <a:ext uri="{FF2B5EF4-FFF2-40B4-BE49-F238E27FC236}">
                <a16:creationId xmlns:a16="http://schemas.microsoft.com/office/drawing/2014/main" id="{0A66DA19-C15E-2EA1-B646-35B8522788F8}"/>
              </a:ext>
            </a:extLst>
          </p:cNvPr>
          <p:cNvSpPr txBox="1"/>
          <p:nvPr/>
        </p:nvSpPr>
        <p:spPr>
          <a:xfrm>
            <a:off x="102448" y="3214582"/>
            <a:ext cx="6138332" cy="646331"/>
          </a:xfrm>
          <a:prstGeom prst="rect">
            <a:avLst/>
          </a:prstGeom>
          <a:noFill/>
        </p:spPr>
        <p:txBody>
          <a:bodyPr wrap="square">
            <a:spAutoFit/>
          </a:bodyPr>
          <a:lstStyle/>
          <a:p>
            <a:pPr algn="l"/>
            <a:r>
              <a:rPr lang="en-US" b="0" i="0" dirty="0">
                <a:solidFill>
                  <a:schemeClr val="accent5">
                    <a:lumMod val="40000"/>
                    <a:lumOff val="60000"/>
                  </a:schemeClr>
                </a:solidFill>
                <a:effectLst/>
                <a:latin typeface="Plus Jakarta Sans"/>
              </a:rPr>
              <a:t>13. Visualize booking distribution across different market segments and analyze cancellation rates within each segment.</a:t>
            </a:r>
          </a:p>
        </p:txBody>
      </p:sp>
      <p:pic>
        <p:nvPicPr>
          <p:cNvPr id="17" name="Picture 16">
            <a:extLst>
              <a:ext uri="{FF2B5EF4-FFF2-40B4-BE49-F238E27FC236}">
                <a16:creationId xmlns:a16="http://schemas.microsoft.com/office/drawing/2014/main" id="{A54BAF63-2C1D-2853-2BF9-F315093C86EE}"/>
              </a:ext>
            </a:extLst>
          </p:cNvPr>
          <p:cNvPicPr>
            <a:picLocks noChangeAspect="1"/>
          </p:cNvPicPr>
          <p:nvPr/>
        </p:nvPicPr>
        <p:blipFill>
          <a:blip r:embed="rId3"/>
          <a:stretch>
            <a:fillRect/>
          </a:stretch>
        </p:blipFill>
        <p:spPr>
          <a:xfrm>
            <a:off x="6240780" y="21728"/>
            <a:ext cx="6035040" cy="3108961"/>
          </a:xfrm>
          <a:prstGeom prst="rect">
            <a:avLst/>
          </a:prstGeom>
        </p:spPr>
      </p:pic>
      <p:sp>
        <p:nvSpPr>
          <p:cNvPr id="19" name="TextBox 18">
            <a:extLst>
              <a:ext uri="{FF2B5EF4-FFF2-40B4-BE49-F238E27FC236}">
                <a16:creationId xmlns:a16="http://schemas.microsoft.com/office/drawing/2014/main" id="{A0F8DF3C-F57D-E24E-D13F-A3B4D6928080}"/>
              </a:ext>
            </a:extLst>
          </p:cNvPr>
          <p:cNvSpPr txBox="1"/>
          <p:nvPr/>
        </p:nvSpPr>
        <p:spPr>
          <a:xfrm>
            <a:off x="4398747" y="3176628"/>
            <a:ext cx="7690805" cy="923330"/>
          </a:xfrm>
          <a:prstGeom prst="rect">
            <a:avLst/>
          </a:prstGeom>
          <a:noFill/>
        </p:spPr>
        <p:txBody>
          <a:bodyPr wrap="square">
            <a:spAutoFit/>
          </a:bodyPr>
          <a:lstStyle/>
          <a:p>
            <a:pPr lvl="4" algn="ctr"/>
            <a:r>
              <a:rPr lang="en-US" b="0" i="0" dirty="0">
                <a:solidFill>
                  <a:schemeClr val="accent5">
                    <a:lumMod val="40000"/>
                    <a:lumOff val="60000"/>
                  </a:schemeClr>
                </a:solidFill>
                <a:effectLst/>
                <a:latin typeface="Plus Jakarta Sans"/>
              </a:rPr>
              <a:t>14. Compare the effectiveness of booking distribution channels in generating confirmed bookings. Identify the most commonly used channels by guests.</a:t>
            </a:r>
          </a:p>
        </p:txBody>
      </p:sp>
    </p:spTree>
    <p:extLst>
      <p:ext uri="{BB962C8B-B14F-4D97-AF65-F5344CB8AC3E}">
        <p14:creationId xmlns:p14="http://schemas.microsoft.com/office/powerpoint/2010/main" val="2665827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2B4AA-E5C3-ADEC-FAF4-01B65614560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739358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C532B8-5D0A-365E-3D9B-58BBA2814A31}"/>
              </a:ext>
            </a:extLst>
          </p:cNvPr>
          <p:cNvSpPr txBox="1"/>
          <p:nvPr/>
        </p:nvSpPr>
        <p:spPr>
          <a:xfrm>
            <a:off x="6133256" y="2354580"/>
            <a:ext cx="5894070" cy="3416320"/>
          </a:xfrm>
          <a:prstGeom prst="rect">
            <a:avLst/>
          </a:prstGeom>
          <a:noFill/>
        </p:spPr>
        <p:txBody>
          <a:bodyPr wrap="square" rtlCol="0">
            <a:spAutoFit/>
          </a:bodyPr>
          <a:lstStyle/>
          <a:p>
            <a:r>
              <a:rPr lang="en-US" dirty="0"/>
              <a:t>Here we are select the 100% stack area chart</a:t>
            </a:r>
          </a:p>
          <a:p>
            <a:r>
              <a:rPr lang="en-US" dirty="0"/>
              <a:t>Then selecting the Booking details and booking source and history table  then selecting the column arrival date month and hotel from booking details table and is repeated guest from booking source and history table and is repeated column put in the y –axis then summarize then gives the sum of repeated guest and arrival date month put in the legend and hotel column put in the x- axis then doing the some basic formatting like font , color </a:t>
            </a:r>
            <a:r>
              <a:rPr lang="en-US" dirty="0" err="1"/>
              <a:t>etc</a:t>
            </a:r>
            <a:r>
              <a:rPr lang="en-US" dirty="0"/>
              <a:t>  to attractive visualization. We can see that clearly month wise repeated guest by hotel.</a:t>
            </a:r>
            <a:r>
              <a:rPr lang="en-US" b="0" i="0" dirty="0">
                <a:solidFill>
                  <a:srgbClr val="24292E"/>
                </a:solidFill>
                <a:effectLst/>
                <a:latin typeface="Plus Jakarta Sans"/>
              </a:rPr>
              <a:t> </a:t>
            </a:r>
            <a:endParaRPr lang="en-US" dirty="0"/>
          </a:p>
        </p:txBody>
      </p:sp>
      <p:pic>
        <p:nvPicPr>
          <p:cNvPr id="6" name="Picture 5">
            <a:extLst>
              <a:ext uri="{FF2B5EF4-FFF2-40B4-BE49-F238E27FC236}">
                <a16:creationId xmlns:a16="http://schemas.microsoft.com/office/drawing/2014/main" id="{6B06A983-B4D4-4034-7340-26C23F89723A}"/>
              </a:ext>
            </a:extLst>
          </p:cNvPr>
          <p:cNvPicPr>
            <a:picLocks noChangeAspect="1"/>
          </p:cNvPicPr>
          <p:nvPr/>
        </p:nvPicPr>
        <p:blipFill>
          <a:blip r:embed="rId2"/>
          <a:stretch>
            <a:fillRect/>
          </a:stretch>
        </p:blipFill>
        <p:spPr>
          <a:xfrm>
            <a:off x="0" y="0"/>
            <a:ext cx="6058746" cy="6858000"/>
          </a:xfrm>
          <a:prstGeom prst="rect">
            <a:avLst/>
          </a:prstGeom>
        </p:spPr>
      </p:pic>
      <p:sp>
        <p:nvSpPr>
          <p:cNvPr id="8" name="TextBox 7">
            <a:extLst>
              <a:ext uri="{FF2B5EF4-FFF2-40B4-BE49-F238E27FC236}">
                <a16:creationId xmlns:a16="http://schemas.microsoft.com/office/drawing/2014/main" id="{9301C46B-2358-D64C-B3E6-D2E46965651F}"/>
              </a:ext>
            </a:extLst>
          </p:cNvPr>
          <p:cNvSpPr txBox="1"/>
          <p:nvPr/>
        </p:nvSpPr>
        <p:spPr>
          <a:xfrm>
            <a:off x="6031339" y="302270"/>
            <a:ext cx="6097904" cy="1569660"/>
          </a:xfrm>
          <a:prstGeom prst="rect">
            <a:avLst/>
          </a:prstGeom>
          <a:noFill/>
        </p:spPr>
        <p:txBody>
          <a:bodyPr wrap="square">
            <a:spAutoFit/>
          </a:bodyPr>
          <a:lstStyle/>
          <a:p>
            <a:r>
              <a:rPr lang="en-US" sz="2400" b="0" i="0" dirty="0">
                <a:solidFill>
                  <a:schemeClr val="accent5">
                    <a:lumMod val="40000"/>
                    <a:lumOff val="60000"/>
                  </a:schemeClr>
                </a:solidFill>
                <a:effectLst/>
                <a:latin typeface="Plus Jakarta Sans"/>
              </a:rPr>
              <a:t>15.Visualize the percentage of repeated guests for each hotel type (Resort Hotel vs. City Hotel) over time. Explore factors influencing guest retention.</a:t>
            </a:r>
          </a:p>
        </p:txBody>
      </p:sp>
    </p:spTree>
    <p:extLst>
      <p:ext uri="{BB962C8B-B14F-4D97-AF65-F5344CB8AC3E}">
        <p14:creationId xmlns:p14="http://schemas.microsoft.com/office/powerpoint/2010/main" val="1021612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0F247-0A71-CA82-8880-E84D4C5CB00A}"/>
              </a:ext>
            </a:extLst>
          </p:cNvPr>
          <p:cNvPicPr>
            <a:picLocks noChangeAspect="1"/>
          </p:cNvPicPr>
          <p:nvPr/>
        </p:nvPicPr>
        <p:blipFill>
          <a:blip r:embed="rId2"/>
          <a:stretch>
            <a:fillRect/>
          </a:stretch>
        </p:blipFill>
        <p:spPr>
          <a:xfrm>
            <a:off x="0" y="0"/>
            <a:ext cx="5052677" cy="6858000"/>
          </a:xfrm>
          <a:prstGeom prst="rect">
            <a:avLst/>
          </a:prstGeom>
        </p:spPr>
      </p:pic>
      <p:sp>
        <p:nvSpPr>
          <p:cNvPr id="5" name="TextBox 4">
            <a:extLst>
              <a:ext uri="{FF2B5EF4-FFF2-40B4-BE49-F238E27FC236}">
                <a16:creationId xmlns:a16="http://schemas.microsoft.com/office/drawing/2014/main" id="{4C37C8BC-9248-15C4-2CBF-549F545E04E7}"/>
              </a:ext>
            </a:extLst>
          </p:cNvPr>
          <p:cNvSpPr txBox="1"/>
          <p:nvPr/>
        </p:nvSpPr>
        <p:spPr>
          <a:xfrm>
            <a:off x="5223510" y="1985070"/>
            <a:ext cx="6812280" cy="2585323"/>
          </a:xfrm>
          <a:prstGeom prst="rect">
            <a:avLst/>
          </a:prstGeom>
          <a:noFill/>
        </p:spPr>
        <p:txBody>
          <a:bodyPr wrap="square">
            <a:spAutoFit/>
          </a:bodyPr>
          <a:lstStyle/>
          <a:p>
            <a:r>
              <a:rPr lang="en-US" sz="1800" dirty="0"/>
              <a:t>Here I’m selecting the </a:t>
            </a:r>
            <a:r>
              <a:rPr lang="en-US" dirty="0"/>
              <a:t>donut</a:t>
            </a:r>
            <a:r>
              <a:rPr lang="en-US" sz="1800" dirty="0"/>
              <a:t> chart  Then selecting the data from two different table (booing source and history) . Selecting the column Previous booking not canceled and previous cancellation from the booing source and history table and put in the value then its automatic summarize the column and give the sum of </a:t>
            </a:r>
            <a:r>
              <a:rPr lang="en-US" dirty="0"/>
              <a:t>both c</a:t>
            </a:r>
            <a:r>
              <a:rPr lang="en-US" sz="1800" dirty="0"/>
              <a:t>olumn then doing the basic formatting like font ,color </a:t>
            </a:r>
            <a:r>
              <a:rPr lang="en-US" sz="1800" dirty="0" err="1"/>
              <a:t>etc</a:t>
            </a:r>
            <a:r>
              <a:rPr lang="en-US" sz="1800" dirty="0"/>
              <a:t> for better attractive visualization and we can see that clearly its show the percentage and value of data .</a:t>
            </a:r>
          </a:p>
        </p:txBody>
      </p:sp>
      <p:sp>
        <p:nvSpPr>
          <p:cNvPr id="7" name="TextBox 6">
            <a:extLst>
              <a:ext uri="{FF2B5EF4-FFF2-40B4-BE49-F238E27FC236}">
                <a16:creationId xmlns:a16="http://schemas.microsoft.com/office/drawing/2014/main" id="{E0EA213E-091E-4B0D-B861-28CC706321BA}"/>
              </a:ext>
            </a:extLst>
          </p:cNvPr>
          <p:cNvSpPr txBox="1"/>
          <p:nvPr/>
        </p:nvSpPr>
        <p:spPr>
          <a:xfrm>
            <a:off x="5223510" y="361295"/>
            <a:ext cx="6812280" cy="1200329"/>
          </a:xfrm>
          <a:prstGeom prst="rect">
            <a:avLst/>
          </a:prstGeom>
          <a:noFill/>
        </p:spPr>
        <p:txBody>
          <a:bodyPr wrap="square">
            <a:spAutoFit/>
          </a:bodyPr>
          <a:lstStyle/>
          <a:p>
            <a:pPr algn="l"/>
            <a:r>
              <a:rPr lang="en-US" sz="2400" b="0" i="0" dirty="0">
                <a:solidFill>
                  <a:schemeClr val="accent5">
                    <a:lumMod val="40000"/>
                    <a:lumOff val="60000"/>
                  </a:schemeClr>
                </a:solidFill>
                <a:effectLst/>
                <a:latin typeface="Plus Jakarta Sans"/>
              </a:rPr>
              <a:t>16.Analyze the impact of a guest's booking history (previous cancellations and non-canceled bookings) on their likelihood of canceling a current booking.</a:t>
            </a:r>
          </a:p>
        </p:txBody>
      </p:sp>
    </p:spTree>
    <p:extLst>
      <p:ext uri="{BB962C8B-B14F-4D97-AF65-F5344CB8AC3E}">
        <p14:creationId xmlns:p14="http://schemas.microsoft.com/office/powerpoint/2010/main" val="210936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03356F-ADA1-7738-3A12-480338F483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5704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DF94B-BBCA-AB0C-B0C5-FB95D6274798}"/>
              </a:ext>
            </a:extLst>
          </p:cNvPr>
          <p:cNvPicPr>
            <a:picLocks noChangeAspect="1"/>
          </p:cNvPicPr>
          <p:nvPr/>
        </p:nvPicPr>
        <p:blipFill>
          <a:blip r:embed="rId2"/>
          <a:stretch>
            <a:fillRect/>
          </a:stretch>
        </p:blipFill>
        <p:spPr>
          <a:xfrm>
            <a:off x="0" y="0"/>
            <a:ext cx="5966460" cy="3248478"/>
          </a:xfrm>
          <a:prstGeom prst="rect">
            <a:avLst/>
          </a:prstGeom>
        </p:spPr>
      </p:pic>
      <p:pic>
        <p:nvPicPr>
          <p:cNvPr id="5" name="Picture 4">
            <a:extLst>
              <a:ext uri="{FF2B5EF4-FFF2-40B4-BE49-F238E27FC236}">
                <a16:creationId xmlns:a16="http://schemas.microsoft.com/office/drawing/2014/main" id="{B8280E87-4624-1681-200B-2BAC9FDD191E}"/>
              </a:ext>
            </a:extLst>
          </p:cNvPr>
          <p:cNvPicPr>
            <a:picLocks noChangeAspect="1"/>
          </p:cNvPicPr>
          <p:nvPr/>
        </p:nvPicPr>
        <p:blipFill>
          <a:blip r:embed="rId3"/>
          <a:stretch>
            <a:fillRect/>
          </a:stretch>
        </p:blipFill>
        <p:spPr>
          <a:xfrm>
            <a:off x="6225540" y="0"/>
            <a:ext cx="5966460" cy="3258005"/>
          </a:xfrm>
          <a:prstGeom prst="rect">
            <a:avLst/>
          </a:prstGeom>
        </p:spPr>
      </p:pic>
      <p:cxnSp>
        <p:nvCxnSpPr>
          <p:cNvPr id="7" name="Straight Connector 6">
            <a:extLst>
              <a:ext uri="{FF2B5EF4-FFF2-40B4-BE49-F238E27FC236}">
                <a16:creationId xmlns:a16="http://schemas.microsoft.com/office/drawing/2014/main" id="{8C22ED46-F366-277E-0977-E41AC757D1A6}"/>
              </a:ext>
            </a:extLst>
          </p:cNvPr>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3F3EBBB-3042-03C2-ED81-59F06EA90338}"/>
              </a:ext>
            </a:extLst>
          </p:cNvPr>
          <p:cNvSpPr txBox="1"/>
          <p:nvPr/>
        </p:nvSpPr>
        <p:spPr>
          <a:xfrm>
            <a:off x="0" y="4399121"/>
            <a:ext cx="6097904" cy="2308324"/>
          </a:xfrm>
          <a:prstGeom prst="rect">
            <a:avLst/>
          </a:prstGeom>
          <a:noFill/>
        </p:spPr>
        <p:txBody>
          <a:bodyPr wrap="square">
            <a:spAutoFit/>
          </a:bodyPr>
          <a:lstStyle/>
          <a:p>
            <a:pPr algn="ctr"/>
            <a:r>
              <a:rPr lang="en-US" sz="1400" dirty="0"/>
              <a:t>Here I’m selecting scatter chart and selecting the data then selecting the table and then selecting the column From booking details and room details tables then selecting the column hotel from booking details put in the legend and booking changes from room details put in the y-axis  and is canceled column select from booking details and put in the x-axis and its gives the summarization of that column then its gives the sum of is canceled then doing some basic formatting like font , color </a:t>
            </a:r>
            <a:r>
              <a:rPr lang="en-US" sz="1400" dirty="0" err="1"/>
              <a:t>etc</a:t>
            </a:r>
            <a:r>
              <a:rPr lang="en-US" sz="1400" dirty="0"/>
              <a:t> to better and attractive visualization we can see that hotel wise booking changes and cancellation in the </a:t>
            </a:r>
            <a:r>
              <a:rPr lang="en-US" sz="1400" dirty="0" err="1"/>
              <a:t>scattar</a:t>
            </a:r>
            <a:r>
              <a:rPr lang="en-US" sz="1400" dirty="0"/>
              <a:t> chart</a:t>
            </a:r>
            <a:r>
              <a:rPr lang="en-US" sz="1800" dirty="0"/>
              <a:t>. </a:t>
            </a:r>
          </a:p>
        </p:txBody>
      </p:sp>
      <p:sp>
        <p:nvSpPr>
          <p:cNvPr id="8" name="TextBox 7">
            <a:extLst>
              <a:ext uri="{FF2B5EF4-FFF2-40B4-BE49-F238E27FC236}">
                <a16:creationId xmlns:a16="http://schemas.microsoft.com/office/drawing/2014/main" id="{96563776-AB35-B053-229D-00CAEF52982F}"/>
              </a:ext>
            </a:extLst>
          </p:cNvPr>
          <p:cNvSpPr txBox="1"/>
          <p:nvPr/>
        </p:nvSpPr>
        <p:spPr>
          <a:xfrm>
            <a:off x="0" y="3258005"/>
            <a:ext cx="6096000" cy="923330"/>
          </a:xfrm>
          <a:prstGeom prst="rect">
            <a:avLst/>
          </a:prstGeom>
          <a:noFill/>
        </p:spPr>
        <p:txBody>
          <a:bodyPr wrap="square">
            <a:spAutoFit/>
          </a:bodyPr>
          <a:lstStyle/>
          <a:p>
            <a:r>
              <a:rPr lang="en-US" b="0" i="0" dirty="0">
                <a:solidFill>
                  <a:schemeClr val="accent5">
                    <a:lumMod val="60000"/>
                    <a:lumOff val="40000"/>
                  </a:schemeClr>
                </a:solidFill>
                <a:effectLst/>
                <a:latin typeface="Plus Jakarta Sans"/>
              </a:rPr>
              <a:t>17. Investigate the relationship between the number of booking changes made by guests and their likelihood of canceling a booking.</a:t>
            </a:r>
          </a:p>
        </p:txBody>
      </p:sp>
      <p:sp>
        <p:nvSpPr>
          <p:cNvPr id="10" name="TextBox 9">
            <a:extLst>
              <a:ext uri="{FF2B5EF4-FFF2-40B4-BE49-F238E27FC236}">
                <a16:creationId xmlns:a16="http://schemas.microsoft.com/office/drawing/2014/main" id="{C7B9CEEB-33C5-7AA5-658D-7ADB0CE083E8}"/>
              </a:ext>
            </a:extLst>
          </p:cNvPr>
          <p:cNvSpPr txBox="1"/>
          <p:nvPr/>
        </p:nvSpPr>
        <p:spPr>
          <a:xfrm>
            <a:off x="6225540" y="3258005"/>
            <a:ext cx="6120764" cy="923330"/>
          </a:xfrm>
          <a:prstGeom prst="rect">
            <a:avLst/>
          </a:prstGeom>
          <a:noFill/>
        </p:spPr>
        <p:txBody>
          <a:bodyPr wrap="square">
            <a:spAutoFit/>
          </a:bodyPr>
          <a:lstStyle/>
          <a:p>
            <a:pPr algn="l"/>
            <a:r>
              <a:rPr lang="en-US" b="0" i="0" dirty="0">
                <a:solidFill>
                  <a:schemeClr val="accent5">
                    <a:lumMod val="60000"/>
                    <a:lumOff val="40000"/>
                  </a:schemeClr>
                </a:solidFill>
                <a:effectLst/>
                <a:latin typeface="Plus Jakarta Sans"/>
              </a:rPr>
              <a:t>17. Analyze room type preferences based on customer types (e.g., Transient, Group) and identify any patterns in room type selection.</a:t>
            </a:r>
          </a:p>
        </p:txBody>
      </p:sp>
      <p:sp>
        <p:nvSpPr>
          <p:cNvPr id="12" name="TextBox 11">
            <a:extLst>
              <a:ext uri="{FF2B5EF4-FFF2-40B4-BE49-F238E27FC236}">
                <a16:creationId xmlns:a16="http://schemas.microsoft.com/office/drawing/2014/main" id="{F72FF7C9-ECE4-468A-0003-59738208A930}"/>
              </a:ext>
            </a:extLst>
          </p:cNvPr>
          <p:cNvSpPr txBox="1"/>
          <p:nvPr/>
        </p:nvSpPr>
        <p:spPr>
          <a:xfrm>
            <a:off x="6096000" y="4629851"/>
            <a:ext cx="5966460" cy="1815882"/>
          </a:xfrm>
          <a:prstGeom prst="rect">
            <a:avLst/>
          </a:prstGeom>
          <a:noFill/>
        </p:spPr>
        <p:txBody>
          <a:bodyPr wrap="square">
            <a:spAutoFit/>
          </a:bodyPr>
          <a:lstStyle/>
          <a:p>
            <a:pPr algn="ctr"/>
            <a:r>
              <a:rPr lang="en-US" sz="1400" dirty="0"/>
              <a:t>Here I’m selecting the Column chart . First of selecting the data from booking source and history and room details then selecting the column customer type and assigned room type. After that customer type  column  put in the x –axis and assigned room type column put ion the y-axis and its summarize it and gives the count of assigned room type then doing some basic formatting like font ,color </a:t>
            </a:r>
            <a:r>
              <a:rPr lang="en-US" sz="1400" dirty="0" err="1"/>
              <a:t>etc</a:t>
            </a:r>
            <a:r>
              <a:rPr lang="en-US" sz="1400" dirty="0"/>
              <a:t> to show attractive visualization. We can say that clearly  here transient customer is highest. </a:t>
            </a:r>
          </a:p>
        </p:txBody>
      </p:sp>
    </p:spTree>
    <p:extLst>
      <p:ext uri="{BB962C8B-B14F-4D97-AF65-F5344CB8AC3E}">
        <p14:creationId xmlns:p14="http://schemas.microsoft.com/office/powerpoint/2010/main" val="1121221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D3D5D-3188-A2C4-7EAD-4EEC47FB66EA}"/>
              </a:ext>
            </a:extLst>
          </p:cNvPr>
          <p:cNvPicPr>
            <a:picLocks noChangeAspect="1"/>
          </p:cNvPicPr>
          <p:nvPr/>
        </p:nvPicPr>
        <p:blipFill>
          <a:blip r:embed="rId2"/>
          <a:stretch>
            <a:fillRect/>
          </a:stretch>
        </p:blipFill>
        <p:spPr>
          <a:xfrm>
            <a:off x="0" y="0"/>
            <a:ext cx="12192000" cy="3268980"/>
          </a:xfrm>
          <a:prstGeom prst="rect">
            <a:avLst/>
          </a:prstGeom>
        </p:spPr>
      </p:pic>
      <p:sp>
        <p:nvSpPr>
          <p:cNvPr id="6" name="TextBox 5">
            <a:extLst>
              <a:ext uri="{FF2B5EF4-FFF2-40B4-BE49-F238E27FC236}">
                <a16:creationId xmlns:a16="http://schemas.microsoft.com/office/drawing/2014/main" id="{919A5EE6-3AD6-4DE6-2FE6-0217984252BF}"/>
              </a:ext>
            </a:extLst>
          </p:cNvPr>
          <p:cNvSpPr txBox="1"/>
          <p:nvPr/>
        </p:nvSpPr>
        <p:spPr>
          <a:xfrm>
            <a:off x="331470" y="4663441"/>
            <a:ext cx="11692889" cy="1477328"/>
          </a:xfrm>
          <a:prstGeom prst="rect">
            <a:avLst/>
          </a:prstGeom>
          <a:noFill/>
        </p:spPr>
        <p:txBody>
          <a:bodyPr wrap="square">
            <a:spAutoFit/>
          </a:bodyPr>
          <a:lstStyle/>
          <a:p>
            <a:pPr algn="ctr"/>
            <a:r>
              <a:rPr lang="en-US" sz="1800"/>
              <a:t>Here I’m selecting the Column chart . First of selecting the data from rooms</a:t>
            </a:r>
            <a:r>
              <a:rPr lang="en-US"/>
              <a:t> details </a:t>
            </a:r>
            <a:r>
              <a:rPr lang="en-US" sz="1800"/>
              <a:t>table Then selecting the column assigned room type </a:t>
            </a:r>
            <a:r>
              <a:rPr lang="en-US"/>
              <a:t>, booking id  and reversed room type and then booking id column </a:t>
            </a:r>
            <a:r>
              <a:rPr lang="en-US" sz="1800"/>
              <a:t>put in the y –axis and give the count of booking id. And reversed room type column put in the x-axis  an</a:t>
            </a:r>
            <a:r>
              <a:rPr lang="en-US"/>
              <a:t>d assigned room type column put in column legend </a:t>
            </a:r>
            <a:r>
              <a:rPr lang="en-US" sz="1800"/>
              <a:t>then do some basic formatting to attractive visualization and we can see clearly room type(A) is highest .</a:t>
            </a:r>
            <a:endParaRPr lang="en-US" sz="1800" dirty="0"/>
          </a:p>
        </p:txBody>
      </p:sp>
      <p:sp>
        <p:nvSpPr>
          <p:cNvPr id="8" name="TextBox 7">
            <a:extLst>
              <a:ext uri="{FF2B5EF4-FFF2-40B4-BE49-F238E27FC236}">
                <a16:creationId xmlns:a16="http://schemas.microsoft.com/office/drawing/2014/main" id="{7319A6B7-B726-EC5B-4AB6-60ADC4A2C4E8}"/>
              </a:ext>
            </a:extLst>
          </p:cNvPr>
          <p:cNvSpPr txBox="1"/>
          <p:nvPr/>
        </p:nvSpPr>
        <p:spPr>
          <a:xfrm>
            <a:off x="0" y="3487847"/>
            <a:ext cx="12191999" cy="830997"/>
          </a:xfrm>
          <a:prstGeom prst="rect">
            <a:avLst/>
          </a:prstGeom>
          <a:noFill/>
        </p:spPr>
        <p:txBody>
          <a:bodyPr wrap="square">
            <a:spAutoFit/>
          </a:bodyPr>
          <a:lstStyle/>
          <a:p>
            <a:pPr algn="l"/>
            <a:r>
              <a:rPr lang="en-US" sz="2400" b="0" i="0" dirty="0">
                <a:solidFill>
                  <a:schemeClr val="accent5">
                    <a:lumMod val="60000"/>
                    <a:lumOff val="40000"/>
                  </a:schemeClr>
                </a:solidFill>
                <a:effectLst/>
                <a:latin typeface="Plus Jakarta Sans"/>
              </a:rPr>
              <a:t>19. Visualize the distribution of reserved and assigned room types. Analyze whether guests tend to receive the room type they initially reserved</a:t>
            </a:r>
            <a:r>
              <a:rPr lang="en-US" b="0" i="0" dirty="0">
                <a:solidFill>
                  <a:srgbClr val="24292E"/>
                </a:solidFill>
                <a:effectLst/>
                <a:latin typeface="Plus Jakarta Sans"/>
              </a:rPr>
              <a:t>.</a:t>
            </a:r>
          </a:p>
        </p:txBody>
      </p:sp>
    </p:spTree>
    <p:extLst>
      <p:ext uri="{BB962C8B-B14F-4D97-AF65-F5344CB8AC3E}">
        <p14:creationId xmlns:p14="http://schemas.microsoft.com/office/powerpoint/2010/main" val="3009256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7D65C7-F0FE-0A03-B269-D5B8A261421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67887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E5C003-BDB9-87EE-84F7-4BAAB6306530}"/>
              </a:ext>
            </a:extLst>
          </p:cNvPr>
          <p:cNvPicPr>
            <a:picLocks noChangeAspect="1"/>
          </p:cNvPicPr>
          <p:nvPr/>
        </p:nvPicPr>
        <p:blipFill>
          <a:blip r:embed="rId2"/>
          <a:stretch>
            <a:fillRect/>
          </a:stretch>
        </p:blipFill>
        <p:spPr>
          <a:xfrm>
            <a:off x="0" y="0"/>
            <a:ext cx="5430008" cy="6858000"/>
          </a:xfrm>
          <a:prstGeom prst="rect">
            <a:avLst/>
          </a:prstGeom>
        </p:spPr>
      </p:pic>
      <p:sp>
        <p:nvSpPr>
          <p:cNvPr id="2" name="TextBox 1">
            <a:extLst>
              <a:ext uri="{FF2B5EF4-FFF2-40B4-BE49-F238E27FC236}">
                <a16:creationId xmlns:a16="http://schemas.microsoft.com/office/drawing/2014/main" id="{DB3F1358-A4E9-35D9-9DE0-50B93C4DDC6F}"/>
              </a:ext>
            </a:extLst>
          </p:cNvPr>
          <p:cNvSpPr txBox="1"/>
          <p:nvPr/>
        </p:nvSpPr>
        <p:spPr>
          <a:xfrm>
            <a:off x="5741671" y="2045970"/>
            <a:ext cx="6096000" cy="3693319"/>
          </a:xfrm>
          <a:prstGeom prst="rect">
            <a:avLst/>
          </a:prstGeom>
          <a:noFill/>
        </p:spPr>
        <p:txBody>
          <a:bodyPr wrap="square" rtlCol="0">
            <a:spAutoFit/>
          </a:bodyPr>
          <a:lstStyle/>
          <a:p>
            <a:r>
              <a:rPr lang="en-US" dirty="0"/>
              <a:t>Here I’m selecting the column chart then selecting the table (room details and booking source and details) from the data then selecting the column assigned room type from room details then put in the x- axis  and customer type and booking id from booking source and details. Then customer type column put in the legend and booking id column put in the y –axis then its summarize then its gives count of booking id then doing some basic formatting like font, color </a:t>
            </a:r>
            <a:r>
              <a:rPr lang="en-US" dirty="0" err="1"/>
              <a:t>etc</a:t>
            </a:r>
            <a:r>
              <a:rPr lang="en-US" dirty="0"/>
              <a:t> for attractive visualization. We can see clearly room type(A) is highest one for customer type. </a:t>
            </a:r>
          </a:p>
          <a:p>
            <a:endParaRPr lang="en-US" dirty="0"/>
          </a:p>
        </p:txBody>
      </p:sp>
      <p:sp>
        <p:nvSpPr>
          <p:cNvPr id="5" name="TextBox 4">
            <a:extLst>
              <a:ext uri="{FF2B5EF4-FFF2-40B4-BE49-F238E27FC236}">
                <a16:creationId xmlns:a16="http://schemas.microsoft.com/office/drawing/2014/main" id="{A9335942-261C-5534-C903-717E5736B0D2}"/>
              </a:ext>
            </a:extLst>
          </p:cNvPr>
          <p:cNvSpPr txBox="1"/>
          <p:nvPr/>
        </p:nvSpPr>
        <p:spPr>
          <a:xfrm>
            <a:off x="5837873" y="429875"/>
            <a:ext cx="6097904" cy="1200329"/>
          </a:xfrm>
          <a:prstGeom prst="rect">
            <a:avLst/>
          </a:prstGeom>
          <a:noFill/>
        </p:spPr>
        <p:txBody>
          <a:bodyPr wrap="square">
            <a:spAutoFit/>
          </a:bodyPr>
          <a:lstStyle/>
          <a:p>
            <a:pPr algn="l"/>
            <a:r>
              <a:rPr lang="en-US" sz="2400" b="0" i="0" dirty="0">
                <a:solidFill>
                  <a:schemeClr val="accent5">
                    <a:lumMod val="75000"/>
                  </a:schemeClr>
                </a:solidFill>
                <a:effectLst/>
                <a:latin typeface="Plus Jakarta Sans"/>
              </a:rPr>
              <a:t>20. Analyze room type preferences based on customer types (e.g., Transient, Group) and identify any patterns in room type selection.</a:t>
            </a:r>
          </a:p>
        </p:txBody>
      </p:sp>
    </p:spTree>
    <p:extLst>
      <p:ext uri="{BB962C8B-B14F-4D97-AF65-F5344CB8AC3E}">
        <p14:creationId xmlns:p14="http://schemas.microsoft.com/office/powerpoint/2010/main" val="4043637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25E59-3716-033A-0E3B-CB6810313DD2}"/>
              </a:ext>
            </a:extLst>
          </p:cNvPr>
          <p:cNvPicPr>
            <a:picLocks noChangeAspect="1"/>
          </p:cNvPicPr>
          <p:nvPr/>
        </p:nvPicPr>
        <p:blipFill>
          <a:blip r:embed="rId2"/>
          <a:stretch>
            <a:fillRect/>
          </a:stretch>
        </p:blipFill>
        <p:spPr>
          <a:xfrm>
            <a:off x="0" y="0"/>
            <a:ext cx="5687219" cy="6858000"/>
          </a:xfrm>
          <a:prstGeom prst="rect">
            <a:avLst/>
          </a:prstGeom>
        </p:spPr>
      </p:pic>
      <p:sp>
        <p:nvSpPr>
          <p:cNvPr id="4" name="TextBox 3">
            <a:extLst>
              <a:ext uri="{FF2B5EF4-FFF2-40B4-BE49-F238E27FC236}">
                <a16:creationId xmlns:a16="http://schemas.microsoft.com/office/drawing/2014/main" id="{7E101B55-2D14-FD6F-2082-46E341D2142E}"/>
              </a:ext>
            </a:extLst>
          </p:cNvPr>
          <p:cNvSpPr txBox="1"/>
          <p:nvPr/>
        </p:nvSpPr>
        <p:spPr>
          <a:xfrm>
            <a:off x="5815013" y="0"/>
            <a:ext cx="6097904" cy="1200329"/>
          </a:xfrm>
          <a:prstGeom prst="rect">
            <a:avLst/>
          </a:prstGeom>
          <a:noFill/>
        </p:spPr>
        <p:txBody>
          <a:bodyPr wrap="square">
            <a:spAutoFit/>
          </a:bodyPr>
          <a:lstStyle/>
          <a:p>
            <a:pPr algn="l"/>
            <a:r>
              <a:rPr lang="en-US" sz="2400" b="0" i="0" dirty="0">
                <a:solidFill>
                  <a:schemeClr val="accent5">
                    <a:lumMod val="75000"/>
                  </a:schemeClr>
                </a:solidFill>
                <a:effectLst/>
                <a:latin typeface="Plus Jakarta Sans"/>
              </a:rPr>
              <a:t>21. Provide an overview of reservation statuses over time, including the percentage of canceled, checked</a:t>
            </a:r>
            <a:r>
              <a:rPr lang="en-US" sz="2400" dirty="0">
                <a:solidFill>
                  <a:schemeClr val="accent5">
                    <a:lumMod val="75000"/>
                  </a:schemeClr>
                </a:solidFill>
                <a:latin typeface="Plus Jakarta Sans"/>
              </a:rPr>
              <a:t>-</a:t>
            </a:r>
            <a:r>
              <a:rPr lang="en-US" sz="2400" b="0" i="0" dirty="0">
                <a:solidFill>
                  <a:schemeClr val="accent5">
                    <a:lumMod val="75000"/>
                  </a:schemeClr>
                </a:solidFill>
                <a:effectLst/>
                <a:latin typeface="Plus Jakarta Sans"/>
              </a:rPr>
              <a:t>out, and no-show bookings.</a:t>
            </a:r>
          </a:p>
        </p:txBody>
      </p:sp>
      <p:sp>
        <p:nvSpPr>
          <p:cNvPr id="5" name="TextBox 4">
            <a:extLst>
              <a:ext uri="{FF2B5EF4-FFF2-40B4-BE49-F238E27FC236}">
                <a16:creationId xmlns:a16="http://schemas.microsoft.com/office/drawing/2014/main" id="{33DB84A9-179A-2F05-3FAB-18BB04E19821}"/>
              </a:ext>
            </a:extLst>
          </p:cNvPr>
          <p:cNvSpPr txBox="1"/>
          <p:nvPr/>
        </p:nvSpPr>
        <p:spPr>
          <a:xfrm>
            <a:off x="5722472" y="1972225"/>
            <a:ext cx="6469528" cy="3139321"/>
          </a:xfrm>
          <a:prstGeom prst="rect">
            <a:avLst/>
          </a:prstGeom>
          <a:noFill/>
        </p:spPr>
        <p:txBody>
          <a:bodyPr wrap="square" rtlCol="0">
            <a:spAutoFit/>
          </a:bodyPr>
          <a:lstStyle/>
          <a:p>
            <a:r>
              <a:rPr lang="en-US" dirty="0"/>
              <a:t>Here I’m selecting the area chart then selecting the table (reservation status then selecting the columns and reservation status column put in the legend and </a:t>
            </a:r>
          </a:p>
          <a:p>
            <a:r>
              <a:rPr lang="en-US" dirty="0"/>
              <a:t>Reservation status date column put in the x- axis then its create hierarchy then change its to show month  wise data and booking id column put in the y –axis then its summarize it and gives the count of booking then doing some basic formatting to attractive visualization like font, color </a:t>
            </a:r>
            <a:r>
              <a:rPr lang="en-US" dirty="0" err="1"/>
              <a:t>etc</a:t>
            </a:r>
            <a:r>
              <a:rPr lang="en-US" dirty="0"/>
              <a:t> and we can see that clearly reservation status (canceled , check- out , no – show )I its show month wise data . </a:t>
            </a:r>
          </a:p>
        </p:txBody>
      </p:sp>
    </p:spTree>
    <p:extLst>
      <p:ext uri="{BB962C8B-B14F-4D97-AF65-F5344CB8AC3E}">
        <p14:creationId xmlns:p14="http://schemas.microsoft.com/office/powerpoint/2010/main" val="373816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C2A191-41D9-92E2-5CF3-A08E7939B6DE}"/>
              </a:ext>
            </a:extLst>
          </p:cNvPr>
          <p:cNvPicPr>
            <a:picLocks noChangeAspect="1"/>
          </p:cNvPicPr>
          <p:nvPr/>
        </p:nvPicPr>
        <p:blipFill>
          <a:blip r:embed="rId2"/>
          <a:stretch>
            <a:fillRect/>
          </a:stretch>
        </p:blipFill>
        <p:spPr>
          <a:xfrm>
            <a:off x="0" y="354330"/>
            <a:ext cx="12191999" cy="6503670"/>
          </a:xfrm>
          <a:prstGeom prst="rect">
            <a:avLst/>
          </a:prstGeom>
        </p:spPr>
      </p:pic>
      <p:sp>
        <p:nvSpPr>
          <p:cNvPr id="7" name="TextBox 6">
            <a:extLst>
              <a:ext uri="{FF2B5EF4-FFF2-40B4-BE49-F238E27FC236}">
                <a16:creationId xmlns:a16="http://schemas.microsoft.com/office/drawing/2014/main" id="{2D4748E5-1F4C-DC07-B860-F454067C62AD}"/>
              </a:ext>
            </a:extLst>
          </p:cNvPr>
          <p:cNvSpPr txBox="1"/>
          <p:nvPr/>
        </p:nvSpPr>
        <p:spPr>
          <a:xfrm>
            <a:off x="4416693" y="-15002"/>
            <a:ext cx="3358612" cy="369332"/>
          </a:xfrm>
          <a:prstGeom prst="rect">
            <a:avLst/>
          </a:prstGeom>
          <a:noFill/>
        </p:spPr>
        <p:txBody>
          <a:bodyPr wrap="none" rtlCol="0">
            <a:spAutoFit/>
          </a:bodyPr>
          <a:lstStyle/>
          <a:p>
            <a:r>
              <a:rPr lang="en-US" b="1" dirty="0">
                <a:solidFill>
                  <a:srgbClr val="00B0F0"/>
                </a:solidFill>
              </a:rPr>
              <a:t>Relationship between tables</a:t>
            </a:r>
          </a:p>
        </p:txBody>
      </p:sp>
    </p:spTree>
    <p:extLst>
      <p:ext uri="{BB962C8B-B14F-4D97-AF65-F5344CB8AC3E}">
        <p14:creationId xmlns:p14="http://schemas.microsoft.com/office/powerpoint/2010/main" val="3359794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68599-A3BF-A1C3-EBE3-6E1FFA170167}"/>
              </a:ext>
            </a:extLst>
          </p:cNvPr>
          <p:cNvPicPr>
            <a:picLocks noChangeAspect="1"/>
          </p:cNvPicPr>
          <p:nvPr/>
        </p:nvPicPr>
        <p:blipFill>
          <a:blip r:embed="rId2"/>
          <a:stretch>
            <a:fillRect/>
          </a:stretch>
        </p:blipFill>
        <p:spPr>
          <a:xfrm>
            <a:off x="0" y="21444"/>
            <a:ext cx="12192000" cy="6836556"/>
          </a:xfrm>
          <a:prstGeom prst="rect">
            <a:avLst/>
          </a:prstGeom>
        </p:spPr>
      </p:pic>
    </p:spTree>
    <p:extLst>
      <p:ext uri="{BB962C8B-B14F-4D97-AF65-F5344CB8AC3E}">
        <p14:creationId xmlns:p14="http://schemas.microsoft.com/office/powerpoint/2010/main" val="3522464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CA901-44EB-87FD-EDF1-A2D4B69B3B9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5F66455-E94E-F29F-5F33-225C8F3EC034}"/>
              </a:ext>
            </a:extLst>
          </p:cNvPr>
          <p:cNvPicPr>
            <a:picLocks noChangeAspect="1"/>
          </p:cNvPicPr>
          <p:nvPr/>
        </p:nvPicPr>
        <p:blipFill>
          <a:blip r:embed="rId2"/>
          <a:stretch>
            <a:fillRect/>
          </a:stretch>
        </p:blipFill>
        <p:spPr>
          <a:xfrm>
            <a:off x="0" y="0"/>
            <a:ext cx="6744331" cy="6858000"/>
          </a:xfrm>
          <a:prstGeom prst="rect">
            <a:avLst/>
          </a:prstGeom>
        </p:spPr>
      </p:pic>
      <p:sp>
        <p:nvSpPr>
          <p:cNvPr id="5" name="TextBox 4">
            <a:extLst>
              <a:ext uri="{FF2B5EF4-FFF2-40B4-BE49-F238E27FC236}">
                <a16:creationId xmlns:a16="http://schemas.microsoft.com/office/drawing/2014/main" id="{B81988C9-A89D-7416-6DA3-89C619ECFB15}"/>
              </a:ext>
            </a:extLst>
          </p:cNvPr>
          <p:cNvSpPr txBox="1"/>
          <p:nvPr/>
        </p:nvSpPr>
        <p:spPr>
          <a:xfrm>
            <a:off x="6935468" y="1827103"/>
            <a:ext cx="5120009" cy="4247317"/>
          </a:xfrm>
          <a:prstGeom prst="rect">
            <a:avLst/>
          </a:prstGeom>
          <a:noFill/>
        </p:spPr>
        <p:txBody>
          <a:bodyPr wrap="square">
            <a:spAutoFit/>
          </a:bodyPr>
          <a:lstStyle/>
          <a:p>
            <a:pPr algn="ctr"/>
            <a:r>
              <a:rPr lang="en-US" sz="1800" dirty="0"/>
              <a:t>Here I’m selecting the Column chart . First of selecting the data from booking details and reservation status and then selecting the column reservation status  from reservation status table then reservation status column put in the legend and reservation status date column put in the x –axis then status date column create a hierarchy then change it as month and booking id From reservation status table and then put in the y –axis  then </a:t>
            </a:r>
            <a:r>
              <a:rPr lang="en-US" dirty="0"/>
              <a:t>its summarize it and gives</a:t>
            </a:r>
            <a:r>
              <a:rPr lang="en-US" sz="1800" dirty="0"/>
              <a:t> count of bookings then doing some formatting like font , color </a:t>
            </a:r>
            <a:r>
              <a:rPr lang="en-US" sz="1800" dirty="0" err="1"/>
              <a:t>etc</a:t>
            </a:r>
            <a:r>
              <a:rPr lang="en-US" sz="1800" dirty="0"/>
              <a:t> to show attractive visualization and we can see that clearly month wise reservation status .</a:t>
            </a:r>
          </a:p>
        </p:txBody>
      </p:sp>
      <p:sp>
        <p:nvSpPr>
          <p:cNvPr id="7" name="TextBox 6">
            <a:extLst>
              <a:ext uri="{FF2B5EF4-FFF2-40B4-BE49-F238E27FC236}">
                <a16:creationId xmlns:a16="http://schemas.microsoft.com/office/drawing/2014/main" id="{8AAC0BB3-9DF5-E483-CA27-097A645FA028}"/>
              </a:ext>
            </a:extLst>
          </p:cNvPr>
          <p:cNvSpPr txBox="1"/>
          <p:nvPr/>
        </p:nvSpPr>
        <p:spPr>
          <a:xfrm>
            <a:off x="6978016" y="154930"/>
            <a:ext cx="5034914" cy="1582430"/>
          </a:xfrm>
          <a:prstGeom prst="rect">
            <a:avLst/>
          </a:prstGeom>
          <a:noFill/>
        </p:spPr>
        <p:txBody>
          <a:bodyPr wrap="square">
            <a:spAutoFit/>
          </a:bodyPr>
          <a:lstStyle/>
          <a:p>
            <a:pPr algn="l"/>
            <a:r>
              <a:rPr lang="en-US" sz="2400" b="0" i="0" dirty="0">
                <a:solidFill>
                  <a:schemeClr val="accent5">
                    <a:lumMod val="60000"/>
                    <a:lumOff val="40000"/>
                  </a:schemeClr>
                </a:solidFill>
                <a:effectLst/>
                <a:latin typeface="Plus Jakarta Sans"/>
              </a:rPr>
              <a:t>22. Analyze trends in reservation status dates, such as the busiest checkout dates or patterns in cancellations by month.</a:t>
            </a:r>
          </a:p>
        </p:txBody>
      </p:sp>
    </p:spTree>
    <p:extLst>
      <p:ext uri="{BB962C8B-B14F-4D97-AF65-F5344CB8AC3E}">
        <p14:creationId xmlns:p14="http://schemas.microsoft.com/office/powerpoint/2010/main" val="3100717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D040C-BE1B-B87B-177C-B606894E698B}"/>
              </a:ext>
            </a:extLst>
          </p:cNvPr>
          <p:cNvPicPr>
            <a:picLocks noChangeAspect="1"/>
          </p:cNvPicPr>
          <p:nvPr/>
        </p:nvPicPr>
        <p:blipFill>
          <a:blip r:embed="rId2"/>
          <a:stretch>
            <a:fillRect/>
          </a:stretch>
        </p:blipFill>
        <p:spPr>
          <a:xfrm>
            <a:off x="0" y="0"/>
            <a:ext cx="5420481" cy="3321369"/>
          </a:xfrm>
          <a:prstGeom prst="rect">
            <a:avLst/>
          </a:prstGeom>
        </p:spPr>
      </p:pic>
      <p:pic>
        <p:nvPicPr>
          <p:cNvPr id="5" name="Picture 4">
            <a:extLst>
              <a:ext uri="{FF2B5EF4-FFF2-40B4-BE49-F238E27FC236}">
                <a16:creationId xmlns:a16="http://schemas.microsoft.com/office/drawing/2014/main" id="{1D698113-F4C6-0255-AFA8-DA44E67049D5}"/>
              </a:ext>
            </a:extLst>
          </p:cNvPr>
          <p:cNvPicPr>
            <a:picLocks noChangeAspect="1"/>
          </p:cNvPicPr>
          <p:nvPr/>
        </p:nvPicPr>
        <p:blipFill>
          <a:blip r:embed="rId3"/>
          <a:stretch>
            <a:fillRect/>
          </a:stretch>
        </p:blipFill>
        <p:spPr>
          <a:xfrm>
            <a:off x="28579" y="3509010"/>
            <a:ext cx="5391902" cy="3321369"/>
          </a:xfrm>
          <a:prstGeom prst="rect">
            <a:avLst/>
          </a:prstGeom>
        </p:spPr>
      </p:pic>
      <p:cxnSp>
        <p:nvCxnSpPr>
          <p:cNvPr id="7" name="Straight Connector 6">
            <a:extLst>
              <a:ext uri="{FF2B5EF4-FFF2-40B4-BE49-F238E27FC236}">
                <a16:creationId xmlns:a16="http://schemas.microsoft.com/office/drawing/2014/main" id="{C1C1B82C-30CD-55A5-7AD4-4A4717F8D0CB}"/>
              </a:ext>
            </a:extLst>
          </p:cNvPr>
          <p:cNvCxnSpPr/>
          <p:nvPr/>
        </p:nvCxnSpPr>
        <p:spPr>
          <a:xfrm>
            <a:off x="0" y="34290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60A086E-16ED-E40A-EE35-DF63064157A9}"/>
              </a:ext>
            </a:extLst>
          </p:cNvPr>
          <p:cNvSpPr txBox="1"/>
          <p:nvPr/>
        </p:nvSpPr>
        <p:spPr>
          <a:xfrm>
            <a:off x="5420480" y="3429000"/>
            <a:ext cx="6771519" cy="1015663"/>
          </a:xfrm>
          <a:prstGeom prst="rect">
            <a:avLst/>
          </a:prstGeom>
          <a:noFill/>
        </p:spPr>
        <p:txBody>
          <a:bodyPr wrap="square">
            <a:spAutoFit/>
          </a:bodyPr>
          <a:lstStyle/>
          <a:p>
            <a:pPr algn="l"/>
            <a:r>
              <a:rPr lang="en-US" sz="2000" b="0" i="0" dirty="0">
                <a:solidFill>
                  <a:schemeClr val="accent5">
                    <a:lumMod val="60000"/>
                    <a:lumOff val="40000"/>
                  </a:schemeClr>
                </a:solidFill>
                <a:effectLst/>
                <a:latin typeface="Plus Jakarta Sans"/>
              </a:rPr>
              <a:t>24. Explore the relationship between reservation statuses and Average Daily Rates (ADR) to determine if there are differences in ADR based on booking outcomes.</a:t>
            </a:r>
          </a:p>
        </p:txBody>
      </p:sp>
      <p:sp>
        <p:nvSpPr>
          <p:cNvPr id="8" name="TextBox 7">
            <a:extLst>
              <a:ext uri="{FF2B5EF4-FFF2-40B4-BE49-F238E27FC236}">
                <a16:creationId xmlns:a16="http://schemas.microsoft.com/office/drawing/2014/main" id="{FF900CB7-4BA8-9171-5C3B-CFE36951B427}"/>
              </a:ext>
            </a:extLst>
          </p:cNvPr>
          <p:cNvSpPr txBox="1"/>
          <p:nvPr/>
        </p:nvSpPr>
        <p:spPr>
          <a:xfrm>
            <a:off x="5499913" y="0"/>
            <a:ext cx="6692085" cy="1323439"/>
          </a:xfrm>
          <a:prstGeom prst="rect">
            <a:avLst/>
          </a:prstGeom>
          <a:noFill/>
        </p:spPr>
        <p:txBody>
          <a:bodyPr wrap="square">
            <a:spAutoFit/>
          </a:bodyPr>
          <a:lstStyle/>
          <a:p>
            <a:pPr algn="l"/>
            <a:r>
              <a:rPr lang="en-US" sz="2000" b="0" i="0" dirty="0">
                <a:solidFill>
                  <a:schemeClr val="accent5">
                    <a:lumMod val="60000"/>
                    <a:lumOff val="40000"/>
                  </a:schemeClr>
                </a:solidFill>
                <a:effectLst/>
                <a:latin typeface="Plus Jakarta Sans"/>
              </a:rPr>
              <a:t>23. Visualize how reservation statuses vary across different customer types (e.g., Transient, Group) and identify if certain customer types are more likely to result in cancellations or no shows.</a:t>
            </a:r>
          </a:p>
        </p:txBody>
      </p:sp>
      <p:sp>
        <p:nvSpPr>
          <p:cNvPr id="9" name="TextBox 8">
            <a:extLst>
              <a:ext uri="{FF2B5EF4-FFF2-40B4-BE49-F238E27FC236}">
                <a16:creationId xmlns:a16="http://schemas.microsoft.com/office/drawing/2014/main" id="{214E70F0-5190-A7FC-8F5B-2042B305EC66}"/>
              </a:ext>
            </a:extLst>
          </p:cNvPr>
          <p:cNvSpPr txBox="1"/>
          <p:nvPr/>
        </p:nvSpPr>
        <p:spPr>
          <a:xfrm>
            <a:off x="5499913" y="1571626"/>
            <a:ext cx="6332220" cy="1600438"/>
          </a:xfrm>
          <a:prstGeom prst="rect">
            <a:avLst/>
          </a:prstGeom>
          <a:noFill/>
        </p:spPr>
        <p:txBody>
          <a:bodyPr wrap="square" rtlCol="0">
            <a:spAutoFit/>
          </a:bodyPr>
          <a:lstStyle/>
          <a:p>
            <a:r>
              <a:rPr lang="en-US" sz="1400" dirty="0"/>
              <a:t>Here I’m selecting the column chart then selecting the table( reservation status and booking source and history) then selecting the column customer type and reservation status then customer type column put in the y - axis then its summarize it and gives count of customer type and reservation status column put in the legend then doing some basic formatting to attractive visualization. And we can see that clearly check- out is highest one </a:t>
            </a:r>
          </a:p>
        </p:txBody>
      </p:sp>
      <p:sp>
        <p:nvSpPr>
          <p:cNvPr id="2" name="TextBox 1">
            <a:extLst>
              <a:ext uri="{FF2B5EF4-FFF2-40B4-BE49-F238E27FC236}">
                <a16:creationId xmlns:a16="http://schemas.microsoft.com/office/drawing/2014/main" id="{1270861B-1A8E-B638-53A5-0416F11BD744}"/>
              </a:ext>
            </a:extLst>
          </p:cNvPr>
          <p:cNvSpPr txBox="1"/>
          <p:nvPr/>
        </p:nvSpPr>
        <p:spPr>
          <a:xfrm>
            <a:off x="5499915" y="4701599"/>
            <a:ext cx="6692085" cy="1569660"/>
          </a:xfrm>
          <a:prstGeom prst="rect">
            <a:avLst/>
          </a:prstGeom>
          <a:noFill/>
        </p:spPr>
        <p:txBody>
          <a:bodyPr wrap="square" rtlCol="0">
            <a:spAutoFit/>
          </a:bodyPr>
          <a:lstStyle/>
          <a:p>
            <a:r>
              <a:rPr lang="en-US" sz="1600" dirty="0"/>
              <a:t>Here I’m selecting the scatter chart then selecting the reservation status table and meal and stays details then selecting the column </a:t>
            </a:r>
            <a:r>
              <a:rPr lang="en-US" sz="1600" dirty="0" err="1"/>
              <a:t>Adr</a:t>
            </a:r>
            <a:r>
              <a:rPr lang="en-US" sz="1600" dirty="0"/>
              <a:t> put in the x –axis then its summarize then its gives average </a:t>
            </a:r>
            <a:r>
              <a:rPr lang="en-US" sz="1600" dirty="0" err="1"/>
              <a:t>Adr</a:t>
            </a:r>
            <a:r>
              <a:rPr lang="en-US" sz="1600" dirty="0"/>
              <a:t> and reservation status put in the value then doing some basic formatting for attractive visualization. And we can see that clearly reservation status wise average </a:t>
            </a:r>
            <a:r>
              <a:rPr lang="en-US" sz="1600" dirty="0" err="1"/>
              <a:t>Adr</a:t>
            </a:r>
            <a:r>
              <a:rPr lang="en-US" sz="1600" dirty="0"/>
              <a:t>. </a:t>
            </a:r>
          </a:p>
        </p:txBody>
      </p:sp>
    </p:spTree>
    <p:extLst>
      <p:ext uri="{BB962C8B-B14F-4D97-AF65-F5344CB8AC3E}">
        <p14:creationId xmlns:p14="http://schemas.microsoft.com/office/powerpoint/2010/main" val="732717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4BC92-AF9A-2A1E-6E7D-52FEE7F3EED0}"/>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3259212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9024883-2058-978E-7F76-11731A3736AA}"/>
              </a:ext>
            </a:extLst>
          </p:cNvPr>
          <p:cNvSpPr/>
          <p:nvPr/>
        </p:nvSpPr>
        <p:spPr>
          <a:xfrm>
            <a:off x="2651760" y="1577340"/>
            <a:ext cx="6766560" cy="3291840"/>
          </a:xfrm>
          <a:prstGeom prst="round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solidFill>
                  <a:srgbClr val="33CC33"/>
                </a:solidFill>
                <a:latin typeface="Arial Black" panose="020B0A04020102020204" pitchFamily="34" charset="0"/>
              </a:rPr>
              <a:t>EDA </a:t>
            </a:r>
            <a:r>
              <a:rPr lang="en-US" sz="8000" b="1" dirty="0">
                <a:latin typeface="Arial Black" panose="020B0A04020102020204" pitchFamily="34" charset="0"/>
              </a:rPr>
              <a:t>Question</a:t>
            </a:r>
          </a:p>
        </p:txBody>
      </p:sp>
    </p:spTree>
    <p:extLst>
      <p:ext uri="{BB962C8B-B14F-4D97-AF65-F5344CB8AC3E}">
        <p14:creationId xmlns:p14="http://schemas.microsoft.com/office/powerpoint/2010/main" val="2698735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C8E42-8B06-B09A-B60D-F18F9853EAE1}"/>
              </a:ext>
            </a:extLst>
          </p:cNvPr>
          <p:cNvPicPr>
            <a:picLocks noChangeAspect="1"/>
          </p:cNvPicPr>
          <p:nvPr/>
        </p:nvPicPr>
        <p:blipFill>
          <a:blip r:embed="rId2"/>
          <a:stretch>
            <a:fillRect/>
          </a:stretch>
        </p:blipFill>
        <p:spPr>
          <a:xfrm>
            <a:off x="0" y="0"/>
            <a:ext cx="12192000" cy="4434243"/>
          </a:xfrm>
          <a:prstGeom prst="rect">
            <a:avLst/>
          </a:prstGeom>
        </p:spPr>
      </p:pic>
      <p:sp>
        <p:nvSpPr>
          <p:cNvPr id="4" name="TextBox 3">
            <a:extLst>
              <a:ext uri="{FF2B5EF4-FFF2-40B4-BE49-F238E27FC236}">
                <a16:creationId xmlns:a16="http://schemas.microsoft.com/office/drawing/2014/main" id="{0FCF5A98-251D-78C6-E7CF-C0A7F7C03BFA}"/>
              </a:ext>
            </a:extLst>
          </p:cNvPr>
          <p:cNvSpPr txBox="1"/>
          <p:nvPr/>
        </p:nvSpPr>
        <p:spPr>
          <a:xfrm>
            <a:off x="0" y="4651413"/>
            <a:ext cx="12192000" cy="2031325"/>
          </a:xfrm>
          <a:prstGeom prst="rect">
            <a:avLst/>
          </a:prstGeom>
          <a:noFill/>
        </p:spPr>
        <p:txBody>
          <a:bodyPr wrap="square" rtlCol="0">
            <a:spAutoFit/>
          </a:bodyPr>
          <a:lstStyle/>
          <a:p>
            <a:r>
              <a:rPr lang="en-US" dirty="0"/>
              <a:t>First I’m load the data in the SQL workbench to handle the data and use accordingly which type of the data required . Then write a code on SQL workbench selecting the column arrivals date month and average lead time from booking details then group by arrival date month then run the code and copy the code and data then put in the excel then select the data convert into table and change font size and bold then insert the line chart. Its automatically detect the data according the data month wise average lead time according the months and then selecting the data value and change the color of line is red. We can see that clearly highest lead time in July. </a:t>
            </a:r>
          </a:p>
        </p:txBody>
      </p:sp>
    </p:spTree>
    <p:extLst>
      <p:ext uri="{BB962C8B-B14F-4D97-AF65-F5344CB8AC3E}">
        <p14:creationId xmlns:p14="http://schemas.microsoft.com/office/powerpoint/2010/main" val="3693382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96CB6-78F0-8017-CA27-385A84D3E634}"/>
              </a:ext>
            </a:extLst>
          </p:cNvPr>
          <p:cNvPicPr>
            <a:picLocks noChangeAspect="1"/>
          </p:cNvPicPr>
          <p:nvPr/>
        </p:nvPicPr>
        <p:blipFill>
          <a:blip r:embed="rId2"/>
          <a:stretch>
            <a:fillRect/>
          </a:stretch>
        </p:blipFill>
        <p:spPr>
          <a:xfrm>
            <a:off x="0" y="1"/>
            <a:ext cx="12192000" cy="4160520"/>
          </a:xfrm>
          <a:prstGeom prst="rect">
            <a:avLst/>
          </a:prstGeom>
        </p:spPr>
      </p:pic>
      <p:sp>
        <p:nvSpPr>
          <p:cNvPr id="5" name="TextBox 4">
            <a:extLst>
              <a:ext uri="{FF2B5EF4-FFF2-40B4-BE49-F238E27FC236}">
                <a16:creationId xmlns:a16="http://schemas.microsoft.com/office/drawing/2014/main" id="{D85F58A5-37FA-463D-A299-FE1396FF42C5}"/>
              </a:ext>
            </a:extLst>
          </p:cNvPr>
          <p:cNvSpPr txBox="1"/>
          <p:nvPr/>
        </p:nvSpPr>
        <p:spPr>
          <a:xfrm>
            <a:off x="0" y="4518511"/>
            <a:ext cx="12192000" cy="2031325"/>
          </a:xfrm>
          <a:prstGeom prst="rect">
            <a:avLst/>
          </a:prstGeom>
          <a:noFill/>
        </p:spPr>
        <p:txBody>
          <a:bodyPr wrap="square">
            <a:spAutoFit/>
          </a:bodyPr>
          <a:lstStyle/>
          <a:p>
            <a:r>
              <a:rPr lang="en-US" dirty="0"/>
              <a:t>First I’m load the data in the SQL workbench to handle the data and use accordingly which type of the data required . Then write a code on SQL workbench selecting the column arrivals date month and count of booking id from booking details then group by arrival date month and order by count of booking id then run the code and copy the code and data then put in the excel then select the data convert into table and change font size and bold then insert the bar chart. Its automatically detect the data according the data month wise count of booking id according the months and then selecting the data value and change the color of color of column is blue. We can see that clearly highest in august booking .  </a:t>
            </a:r>
          </a:p>
        </p:txBody>
      </p:sp>
    </p:spTree>
    <p:extLst>
      <p:ext uri="{BB962C8B-B14F-4D97-AF65-F5344CB8AC3E}">
        <p14:creationId xmlns:p14="http://schemas.microsoft.com/office/powerpoint/2010/main" val="358829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B4A26F-E8F8-587A-36C7-079ECA525B06}"/>
              </a:ext>
            </a:extLst>
          </p:cNvPr>
          <p:cNvPicPr>
            <a:picLocks noChangeAspect="1"/>
          </p:cNvPicPr>
          <p:nvPr/>
        </p:nvPicPr>
        <p:blipFill>
          <a:blip r:embed="rId2"/>
          <a:stretch>
            <a:fillRect/>
          </a:stretch>
        </p:blipFill>
        <p:spPr>
          <a:xfrm>
            <a:off x="0" y="0"/>
            <a:ext cx="12192000" cy="3714750"/>
          </a:xfrm>
          <a:prstGeom prst="rect">
            <a:avLst/>
          </a:prstGeom>
        </p:spPr>
      </p:pic>
      <p:sp>
        <p:nvSpPr>
          <p:cNvPr id="4" name="TextBox 3">
            <a:extLst>
              <a:ext uri="{FF2B5EF4-FFF2-40B4-BE49-F238E27FC236}">
                <a16:creationId xmlns:a16="http://schemas.microsoft.com/office/drawing/2014/main" id="{4B0A2BB0-A19C-49AE-3949-9ED6341F309E}"/>
              </a:ext>
            </a:extLst>
          </p:cNvPr>
          <p:cNvSpPr txBox="1"/>
          <p:nvPr/>
        </p:nvSpPr>
        <p:spPr>
          <a:xfrm>
            <a:off x="305276" y="4048543"/>
            <a:ext cx="11581447" cy="2585323"/>
          </a:xfrm>
          <a:prstGeom prst="rect">
            <a:avLst/>
          </a:prstGeom>
          <a:noFill/>
        </p:spPr>
        <p:txBody>
          <a:bodyPr wrap="square">
            <a:spAutoFit/>
          </a:bodyPr>
          <a:lstStyle/>
          <a:p>
            <a:r>
              <a:rPr lang="en-US" dirty="0"/>
              <a:t>First I’m load the data in the SQL workbench to handle the data and use accordingly which type of the data required . Then write a code on SQL workbench selecting the column hotel ,Meals ,average of stay in week night and average stays in weekend nights from booking details and join the  other one table  meals and stays details by inner join then group by hotel and melas wise then run the code and copy the code and data then put in the excel then select the data convert into table and change font size and bold then insert the bar chart. Its automatically detect the data according the data hotel and melas wise average stays in week nights and stays in weekend night according the hotel and then selecting the data value and change the color of color of column is blue. We can see that clearly highest in SC meal from resort hotels.  </a:t>
            </a:r>
          </a:p>
        </p:txBody>
      </p:sp>
    </p:spTree>
    <p:extLst>
      <p:ext uri="{BB962C8B-B14F-4D97-AF65-F5344CB8AC3E}">
        <p14:creationId xmlns:p14="http://schemas.microsoft.com/office/powerpoint/2010/main" val="2593776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457A9-0EE8-DC3C-6B9B-2665720CAD2E}"/>
              </a:ext>
            </a:extLst>
          </p:cNvPr>
          <p:cNvPicPr>
            <a:picLocks noChangeAspect="1"/>
          </p:cNvPicPr>
          <p:nvPr/>
        </p:nvPicPr>
        <p:blipFill>
          <a:blip r:embed="rId2"/>
          <a:stretch>
            <a:fillRect/>
          </a:stretch>
        </p:blipFill>
        <p:spPr>
          <a:xfrm>
            <a:off x="0" y="0"/>
            <a:ext cx="12192000" cy="3556700"/>
          </a:xfrm>
          <a:prstGeom prst="rect">
            <a:avLst/>
          </a:prstGeom>
        </p:spPr>
      </p:pic>
      <p:sp>
        <p:nvSpPr>
          <p:cNvPr id="4" name="TextBox 3">
            <a:extLst>
              <a:ext uri="{FF2B5EF4-FFF2-40B4-BE49-F238E27FC236}">
                <a16:creationId xmlns:a16="http://schemas.microsoft.com/office/drawing/2014/main" id="{5F98E358-2EFA-8B71-D2AA-F20799C4A2AC}"/>
              </a:ext>
            </a:extLst>
          </p:cNvPr>
          <p:cNvSpPr txBox="1"/>
          <p:nvPr/>
        </p:nvSpPr>
        <p:spPr>
          <a:xfrm>
            <a:off x="107633" y="4129891"/>
            <a:ext cx="12084367" cy="2585323"/>
          </a:xfrm>
          <a:prstGeom prst="rect">
            <a:avLst/>
          </a:prstGeom>
          <a:noFill/>
        </p:spPr>
        <p:txBody>
          <a:bodyPr wrap="square">
            <a:spAutoFit/>
          </a:bodyPr>
          <a:lstStyle/>
          <a:p>
            <a:r>
              <a:rPr lang="en-US" dirty="0"/>
              <a:t>First I’m load the data in the SQL workbench to handle the data and use accordingly which type of the data required . Then write a code on SQL workbench selecting the column arrivals date year and count of booking id as total booking and sum of is canceled as total canceled  from booking details then group by arrival date year then run the code and copy the code and data then put in the excel then select the data convert into table and change font size and bold then insert the line chart. Its automatically detect the data according the data year wise total booking and total canceled according the year and then selecting the data value and change the color of line is red. We can see that clearly blue line show year and red line shows total canceled and greenish line shows the total booking and highest one 2016 cancellation rate and total booking.</a:t>
            </a:r>
          </a:p>
        </p:txBody>
      </p:sp>
    </p:spTree>
    <p:extLst>
      <p:ext uri="{BB962C8B-B14F-4D97-AF65-F5344CB8AC3E}">
        <p14:creationId xmlns:p14="http://schemas.microsoft.com/office/powerpoint/2010/main" val="3012787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62E4C-D099-70B3-ED26-B98417FA75BB}"/>
              </a:ext>
            </a:extLst>
          </p:cNvPr>
          <p:cNvPicPr>
            <a:picLocks noChangeAspect="1"/>
          </p:cNvPicPr>
          <p:nvPr/>
        </p:nvPicPr>
        <p:blipFill>
          <a:blip r:embed="rId2"/>
          <a:stretch>
            <a:fillRect/>
          </a:stretch>
        </p:blipFill>
        <p:spPr>
          <a:xfrm>
            <a:off x="0" y="0"/>
            <a:ext cx="12192000" cy="3429000"/>
          </a:xfrm>
          <a:prstGeom prst="rect">
            <a:avLst/>
          </a:prstGeom>
        </p:spPr>
      </p:pic>
      <p:sp>
        <p:nvSpPr>
          <p:cNvPr id="4" name="TextBox 3">
            <a:extLst>
              <a:ext uri="{FF2B5EF4-FFF2-40B4-BE49-F238E27FC236}">
                <a16:creationId xmlns:a16="http://schemas.microsoft.com/office/drawing/2014/main" id="{91F9A51A-13F7-C2C3-0FA2-9D6703676BA1}"/>
              </a:ext>
            </a:extLst>
          </p:cNvPr>
          <p:cNvSpPr txBox="1"/>
          <p:nvPr/>
        </p:nvSpPr>
        <p:spPr>
          <a:xfrm>
            <a:off x="413861" y="4025682"/>
            <a:ext cx="11364277" cy="2308324"/>
          </a:xfrm>
          <a:prstGeom prst="rect">
            <a:avLst/>
          </a:prstGeom>
          <a:noFill/>
        </p:spPr>
        <p:txBody>
          <a:bodyPr wrap="square">
            <a:spAutoFit/>
          </a:bodyPr>
          <a:lstStyle/>
          <a:p>
            <a:r>
              <a:rPr lang="en-US" dirty="0"/>
              <a:t>First I’m load the data in the SQL workbench to handle the data and use accordingly which type of the data required . Then write a code on SQL workbench selecting the column count of booking id , , count of adult and sum of children and sum of babies from guest info table . then run the code and copy the code and data then put in the excel then select the data convert into table and change font size and bold then insert the column chart. Its automatically detect the data and then selecting the data value and change the color of color of column is blue. We can see that clearly blue color shows the count of booking Id and lite blue column show the sum of adult and green color show the count of children other one shows count of babies .</a:t>
            </a:r>
          </a:p>
        </p:txBody>
      </p:sp>
    </p:spTree>
    <p:extLst>
      <p:ext uri="{BB962C8B-B14F-4D97-AF65-F5344CB8AC3E}">
        <p14:creationId xmlns:p14="http://schemas.microsoft.com/office/powerpoint/2010/main" val="3321626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2B6765A-3E19-9223-E3F8-1890FEFC4A58}"/>
              </a:ext>
            </a:extLst>
          </p:cNvPr>
          <p:cNvSpPr/>
          <p:nvPr/>
        </p:nvSpPr>
        <p:spPr>
          <a:xfrm>
            <a:off x="537210" y="1600200"/>
            <a:ext cx="11109960" cy="406908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Here I have the project and its name is Hotel booking analysis first of all take a data from git hub on hotel booking analysis and then load the data into power bi one by one then after load the data then go to transform the data then I’m entered in the power query editor then do some basic task cleaning , trim and etc. here we can check the null row and some column which is not required to analysis and cleaning the data by power find insight from the data basically I have a already key insight of the data after cleaning the then left the having the option close and apply then click on it after that I’m entered into the visualization part and solve the insight by visualization</a:t>
            </a:r>
            <a:r>
              <a:rPr lang="en-US" dirty="0"/>
              <a:t>.  </a:t>
            </a:r>
          </a:p>
        </p:txBody>
      </p:sp>
      <p:sp>
        <p:nvSpPr>
          <p:cNvPr id="5" name="TextBox 4">
            <a:extLst>
              <a:ext uri="{FF2B5EF4-FFF2-40B4-BE49-F238E27FC236}">
                <a16:creationId xmlns:a16="http://schemas.microsoft.com/office/drawing/2014/main" id="{420A3FCE-B697-3489-9D3A-B6A4BF35E39C}"/>
              </a:ext>
            </a:extLst>
          </p:cNvPr>
          <p:cNvSpPr txBox="1"/>
          <p:nvPr/>
        </p:nvSpPr>
        <p:spPr>
          <a:xfrm>
            <a:off x="887880" y="549414"/>
            <a:ext cx="10408619" cy="707886"/>
          </a:xfrm>
          <a:prstGeom prst="rect">
            <a:avLst/>
          </a:prstGeom>
          <a:noFill/>
        </p:spPr>
        <p:txBody>
          <a:bodyPr wrap="none" rtlCol="0">
            <a:spAutoFit/>
          </a:bodyPr>
          <a:lstStyle/>
          <a:p>
            <a:r>
              <a:rPr lang="en-US" sz="4000" b="1" dirty="0">
                <a:solidFill>
                  <a:schemeClr val="bg1">
                    <a:lumMod val="95000"/>
                    <a:lumOff val="5000"/>
                  </a:schemeClr>
                </a:solidFill>
              </a:rPr>
              <a:t>Some information before the visualization</a:t>
            </a:r>
          </a:p>
        </p:txBody>
      </p:sp>
    </p:spTree>
    <p:extLst>
      <p:ext uri="{BB962C8B-B14F-4D97-AF65-F5344CB8AC3E}">
        <p14:creationId xmlns:p14="http://schemas.microsoft.com/office/powerpoint/2010/main" val="1280927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E04515-3705-208C-F220-B4167D5787E5}"/>
              </a:ext>
            </a:extLst>
          </p:cNvPr>
          <p:cNvPicPr>
            <a:picLocks noChangeAspect="1"/>
          </p:cNvPicPr>
          <p:nvPr/>
        </p:nvPicPr>
        <p:blipFill>
          <a:blip r:embed="rId2"/>
          <a:stretch>
            <a:fillRect/>
          </a:stretch>
        </p:blipFill>
        <p:spPr>
          <a:xfrm>
            <a:off x="0" y="0"/>
            <a:ext cx="12192000" cy="3629532"/>
          </a:xfrm>
          <a:prstGeom prst="rect">
            <a:avLst/>
          </a:prstGeom>
        </p:spPr>
      </p:pic>
      <p:sp>
        <p:nvSpPr>
          <p:cNvPr id="4" name="TextBox 3">
            <a:extLst>
              <a:ext uri="{FF2B5EF4-FFF2-40B4-BE49-F238E27FC236}">
                <a16:creationId xmlns:a16="http://schemas.microsoft.com/office/drawing/2014/main" id="{5012465E-5389-F4C3-B6B6-862D77F6EA44}"/>
              </a:ext>
            </a:extLst>
          </p:cNvPr>
          <p:cNvSpPr txBox="1"/>
          <p:nvPr/>
        </p:nvSpPr>
        <p:spPr>
          <a:xfrm>
            <a:off x="271462" y="4094262"/>
            <a:ext cx="11204257" cy="2308324"/>
          </a:xfrm>
          <a:prstGeom prst="rect">
            <a:avLst/>
          </a:prstGeom>
          <a:noFill/>
        </p:spPr>
        <p:txBody>
          <a:bodyPr wrap="square">
            <a:spAutoFit/>
          </a:bodyPr>
          <a:lstStyle/>
          <a:p>
            <a:r>
              <a:rPr lang="en-US" dirty="0"/>
              <a:t>First I’m load the data in the SQL workbench to handle the data and use accordingly which type of the data required . Then write a code on SQL workbench selecting the column hotel and sum of </a:t>
            </a:r>
            <a:r>
              <a:rPr lang="en-US" dirty="0" err="1"/>
              <a:t>adr</a:t>
            </a:r>
            <a:r>
              <a:rPr lang="en-US" dirty="0"/>
              <a:t> column and I’m using the round formula and from booking details and join the meal and stays details and group by hotel table  then run the code and copy the code and data then put in the excel then select the data convert into table and change font size and bold then insert the pie chart. Its automatically detect the data and then selecting the data value its shows as percentage and change the color of color of column is blue. We can see that clearly here is two type of hotel resort and city hotel .</a:t>
            </a:r>
          </a:p>
        </p:txBody>
      </p:sp>
    </p:spTree>
    <p:extLst>
      <p:ext uri="{BB962C8B-B14F-4D97-AF65-F5344CB8AC3E}">
        <p14:creationId xmlns:p14="http://schemas.microsoft.com/office/powerpoint/2010/main" val="2621421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68940-A98A-4799-1041-73DE0D87D328}"/>
              </a:ext>
            </a:extLst>
          </p:cNvPr>
          <p:cNvPicPr>
            <a:picLocks noChangeAspect="1"/>
          </p:cNvPicPr>
          <p:nvPr/>
        </p:nvPicPr>
        <p:blipFill>
          <a:blip r:embed="rId2"/>
          <a:stretch>
            <a:fillRect/>
          </a:stretch>
        </p:blipFill>
        <p:spPr>
          <a:xfrm>
            <a:off x="0" y="0"/>
            <a:ext cx="12192000" cy="3246120"/>
          </a:xfrm>
          <a:prstGeom prst="rect">
            <a:avLst/>
          </a:prstGeom>
        </p:spPr>
      </p:pic>
      <p:sp>
        <p:nvSpPr>
          <p:cNvPr id="4" name="TextBox 3">
            <a:extLst>
              <a:ext uri="{FF2B5EF4-FFF2-40B4-BE49-F238E27FC236}">
                <a16:creationId xmlns:a16="http://schemas.microsoft.com/office/drawing/2014/main" id="{DFD93840-AA67-C522-8A39-50659872553C}"/>
              </a:ext>
            </a:extLst>
          </p:cNvPr>
          <p:cNvSpPr txBox="1"/>
          <p:nvPr/>
        </p:nvSpPr>
        <p:spPr>
          <a:xfrm>
            <a:off x="203835" y="3886054"/>
            <a:ext cx="11784330" cy="2308324"/>
          </a:xfrm>
          <a:prstGeom prst="rect">
            <a:avLst/>
          </a:prstGeom>
          <a:noFill/>
        </p:spPr>
        <p:txBody>
          <a:bodyPr wrap="square">
            <a:spAutoFit/>
          </a:bodyPr>
          <a:lstStyle/>
          <a:p>
            <a:r>
              <a:rPr lang="en-US" dirty="0"/>
              <a:t>First I’m load the data in the SQL workbench to handle the data and use accordingly which type of the data required . Then write a code on SQL workbench selecting the column hotel and sum of required car parking space as total parking space  from booking details and join the meal and stays details and group by hotel table  then run the code and copy the code and data then put in the excel then select the data convert into table and change font size and bold then insert the column chart. Its automatically detect the data and then selecting the data value and change the color of color of column is red. We can see that clearly here is two type of hotel resort and city hotel and these hotel having parking space or not .</a:t>
            </a:r>
          </a:p>
        </p:txBody>
      </p:sp>
    </p:spTree>
    <p:extLst>
      <p:ext uri="{BB962C8B-B14F-4D97-AF65-F5344CB8AC3E}">
        <p14:creationId xmlns:p14="http://schemas.microsoft.com/office/powerpoint/2010/main" val="3310894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E292CF-A184-365F-CD7D-E0C0F950D91A}"/>
              </a:ext>
            </a:extLst>
          </p:cNvPr>
          <p:cNvPicPr>
            <a:picLocks noChangeAspect="1"/>
          </p:cNvPicPr>
          <p:nvPr/>
        </p:nvPicPr>
        <p:blipFill>
          <a:blip r:embed="rId2"/>
          <a:stretch>
            <a:fillRect/>
          </a:stretch>
        </p:blipFill>
        <p:spPr>
          <a:xfrm>
            <a:off x="0" y="0"/>
            <a:ext cx="12192000" cy="3297959"/>
          </a:xfrm>
          <a:prstGeom prst="rect">
            <a:avLst/>
          </a:prstGeom>
        </p:spPr>
      </p:pic>
      <p:sp>
        <p:nvSpPr>
          <p:cNvPr id="6" name="TextBox 5">
            <a:extLst>
              <a:ext uri="{FF2B5EF4-FFF2-40B4-BE49-F238E27FC236}">
                <a16:creationId xmlns:a16="http://schemas.microsoft.com/office/drawing/2014/main" id="{CC5C088D-291E-CEA4-2E32-597B5D0388AC}"/>
              </a:ext>
            </a:extLst>
          </p:cNvPr>
          <p:cNvSpPr txBox="1"/>
          <p:nvPr/>
        </p:nvSpPr>
        <p:spPr>
          <a:xfrm>
            <a:off x="145732" y="3831372"/>
            <a:ext cx="11672887" cy="2308324"/>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column customer type ,sum of total specials requests as total guest from meal and stays details table and join the booking source and history group by customer type and order by sum of total special guest in desc then run the code and copy the code and data then put in the excel then select the data convert into table and change font size and bold then insert the column chart. Its automatically detect the data and then selecting the data value and change the color of color of column is red. We can see that customer type wise specials guest .</a:t>
            </a:r>
          </a:p>
        </p:txBody>
      </p:sp>
    </p:spTree>
    <p:extLst>
      <p:ext uri="{BB962C8B-B14F-4D97-AF65-F5344CB8AC3E}">
        <p14:creationId xmlns:p14="http://schemas.microsoft.com/office/powerpoint/2010/main" val="1544447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FC479C-0D82-3A9C-B2CF-01B8B8BF7610}"/>
              </a:ext>
            </a:extLst>
          </p:cNvPr>
          <p:cNvPicPr>
            <a:picLocks noChangeAspect="1"/>
          </p:cNvPicPr>
          <p:nvPr/>
        </p:nvPicPr>
        <p:blipFill>
          <a:blip r:embed="rId2"/>
          <a:stretch>
            <a:fillRect/>
          </a:stretch>
        </p:blipFill>
        <p:spPr>
          <a:xfrm>
            <a:off x="0" y="1"/>
            <a:ext cx="12192000" cy="3646169"/>
          </a:xfrm>
          <a:prstGeom prst="rect">
            <a:avLst/>
          </a:prstGeom>
        </p:spPr>
      </p:pic>
      <p:sp>
        <p:nvSpPr>
          <p:cNvPr id="4" name="TextBox 3">
            <a:extLst>
              <a:ext uri="{FF2B5EF4-FFF2-40B4-BE49-F238E27FC236}">
                <a16:creationId xmlns:a16="http://schemas.microsoft.com/office/drawing/2014/main" id="{6545C2AD-7B11-F636-7C87-B79A95A23AF0}"/>
              </a:ext>
            </a:extLst>
          </p:cNvPr>
          <p:cNvSpPr txBox="1"/>
          <p:nvPr/>
        </p:nvSpPr>
        <p:spPr>
          <a:xfrm>
            <a:off x="173831" y="4254282"/>
            <a:ext cx="11844337" cy="2031325"/>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Meal and count of meal ,count of booking id from meal and stays details table group by meal then run the code and copy the code and data then put in the excel then select the data convert into table and change font size and bold then insert the column chart. Its automatically detect the data and then selecting the data value and change the color of color of column is blue. We can see that meal wise count of meal and count of booking id .</a:t>
            </a:r>
          </a:p>
        </p:txBody>
      </p:sp>
    </p:spTree>
    <p:extLst>
      <p:ext uri="{BB962C8B-B14F-4D97-AF65-F5344CB8AC3E}">
        <p14:creationId xmlns:p14="http://schemas.microsoft.com/office/powerpoint/2010/main" val="1376725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B094E-EAD5-DA6F-6ECF-A237872B7759}"/>
              </a:ext>
            </a:extLst>
          </p:cNvPr>
          <p:cNvPicPr>
            <a:picLocks noChangeAspect="1"/>
          </p:cNvPicPr>
          <p:nvPr/>
        </p:nvPicPr>
        <p:blipFill>
          <a:blip r:embed="rId2"/>
          <a:stretch>
            <a:fillRect/>
          </a:stretch>
        </p:blipFill>
        <p:spPr>
          <a:xfrm>
            <a:off x="-49530" y="0"/>
            <a:ext cx="12192000" cy="4023360"/>
          </a:xfrm>
          <a:prstGeom prst="rect">
            <a:avLst/>
          </a:prstGeom>
        </p:spPr>
      </p:pic>
      <p:sp>
        <p:nvSpPr>
          <p:cNvPr id="4" name="TextBox 3">
            <a:extLst>
              <a:ext uri="{FF2B5EF4-FFF2-40B4-BE49-F238E27FC236}">
                <a16:creationId xmlns:a16="http://schemas.microsoft.com/office/drawing/2014/main" id="{A7B69F74-6933-03E8-3AFD-E1D9F54CD279}"/>
              </a:ext>
            </a:extLst>
          </p:cNvPr>
          <p:cNvSpPr txBox="1"/>
          <p:nvPr/>
        </p:nvSpPr>
        <p:spPr>
          <a:xfrm>
            <a:off x="49530" y="4588431"/>
            <a:ext cx="12092940" cy="1754326"/>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Meal and average </a:t>
            </a:r>
            <a:r>
              <a:rPr lang="en-US" dirty="0" err="1"/>
              <a:t>adr</a:t>
            </a:r>
            <a:r>
              <a:rPr lang="en-US" dirty="0"/>
              <a:t> from meal and stays details table group by meal then run the code and copy the code and data then put in the excel then select the data convert into table and change font size and bold then insert the line chart. Its automatically detect the data and then selecting the data value and change the color of color of column is blue. We can see that meal wise average of ADR.</a:t>
            </a:r>
          </a:p>
        </p:txBody>
      </p:sp>
    </p:spTree>
    <p:extLst>
      <p:ext uri="{BB962C8B-B14F-4D97-AF65-F5344CB8AC3E}">
        <p14:creationId xmlns:p14="http://schemas.microsoft.com/office/powerpoint/2010/main" val="3156608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3FB73-0489-3BD0-60D9-0E83D6FE7065}"/>
              </a:ext>
            </a:extLst>
          </p:cNvPr>
          <p:cNvPicPr>
            <a:picLocks noChangeAspect="1"/>
          </p:cNvPicPr>
          <p:nvPr/>
        </p:nvPicPr>
        <p:blipFill>
          <a:blip r:embed="rId2"/>
          <a:stretch>
            <a:fillRect/>
          </a:stretch>
        </p:blipFill>
        <p:spPr>
          <a:xfrm>
            <a:off x="0" y="0"/>
            <a:ext cx="12192000" cy="3429000"/>
          </a:xfrm>
          <a:prstGeom prst="rect">
            <a:avLst/>
          </a:prstGeom>
        </p:spPr>
      </p:pic>
      <p:sp>
        <p:nvSpPr>
          <p:cNvPr id="6" name="TextBox 5">
            <a:extLst>
              <a:ext uri="{FF2B5EF4-FFF2-40B4-BE49-F238E27FC236}">
                <a16:creationId xmlns:a16="http://schemas.microsoft.com/office/drawing/2014/main" id="{90092F0F-8060-B273-E0C6-266F12D5DF4E}"/>
              </a:ext>
            </a:extLst>
          </p:cNvPr>
          <p:cNvSpPr txBox="1"/>
          <p:nvPr/>
        </p:nvSpPr>
        <p:spPr>
          <a:xfrm>
            <a:off x="0" y="4234101"/>
            <a:ext cx="12192000" cy="2031325"/>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Meal ,Sum of required car parking space and sum of total of special request as total special guest  from meal and stays details table group by meal then run the code and copy the code and data then put in the excel then select the data convert into table and change font size and bold then insert the combo chart(column and line chart). Its automatically detect the data and then selecting the data value and change the color of color of column is red. We can see that column chart are shows the total special guest and line chart show car parking space .</a:t>
            </a:r>
          </a:p>
        </p:txBody>
      </p:sp>
    </p:spTree>
    <p:extLst>
      <p:ext uri="{BB962C8B-B14F-4D97-AF65-F5344CB8AC3E}">
        <p14:creationId xmlns:p14="http://schemas.microsoft.com/office/powerpoint/2010/main" val="3922303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C2AD7-2B43-74F7-22BA-41975E014999}"/>
              </a:ext>
            </a:extLst>
          </p:cNvPr>
          <p:cNvPicPr>
            <a:picLocks noChangeAspect="1"/>
          </p:cNvPicPr>
          <p:nvPr/>
        </p:nvPicPr>
        <p:blipFill>
          <a:blip r:embed="rId2"/>
          <a:stretch>
            <a:fillRect/>
          </a:stretch>
        </p:blipFill>
        <p:spPr>
          <a:xfrm>
            <a:off x="0" y="-87312"/>
            <a:ext cx="12192000" cy="6945312"/>
          </a:xfrm>
          <a:prstGeom prst="rect">
            <a:avLst/>
          </a:prstGeom>
        </p:spPr>
      </p:pic>
    </p:spTree>
    <p:extLst>
      <p:ext uri="{BB962C8B-B14F-4D97-AF65-F5344CB8AC3E}">
        <p14:creationId xmlns:p14="http://schemas.microsoft.com/office/powerpoint/2010/main" val="3742701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7B8EA1-7B2C-B5A9-D3A8-9330747F87C3}"/>
              </a:ext>
            </a:extLst>
          </p:cNvPr>
          <p:cNvSpPr txBox="1"/>
          <p:nvPr/>
        </p:nvSpPr>
        <p:spPr>
          <a:xfrm>
            <a:off x="1074420" y="1076742"/>
            <a:ext cx="9692639" cy="4524315"/>
          </a:xfrm>
          <a:prstGeom prst="rect">
            <a:avLst/>
          </a:prstGeom>
          <a:noFill/>
        </p:spPr>
        <p:txBody>
          <a:bodyPr wrap="square">
            <a:spAutoFit/>
          </a:bodyPr>
          <a:lstStyle/>
          <a:p>
            <a:r>
              <a:rPr lang="en-US" sz="2400" dirty="0"/>
              <a:t>First I’m load the data in the SQL workbench to handle the data and use accordingly which type of the data required  Then write a code on SQL workbench selecting the customer type , meal and count of meal from booking source and history  as bs and join the table meal and stay details group by customer type and meal then run the code and copy the code and data then put in the excel then select the data convert into table and change font size and bold then insert the column chart . Its automatically detect the data and then selecting the data value and change the color of color of column is red. We can see that column chart are shows the customer type and mela wise count of meal .</a:t>
            </a:r>
          </a:p>
        </p:txBody>
      </p:sp>
    </p:spTree>
    <p:extLst>
      <p:ext uri="{BB962C8B-B14F-4D97-AF65-F5344CB8AC3E}">
        <p14:creationId xmlns:p14="http://schemas.microsoft.com/office/powerpoint/2010/main" val="1630305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D1D2A-81BA-A1CC-599F-436BE03A8557}"/>
              </a:ext>
            </a:extLst>
          </p:cNvPr>
          <p:cNvPicPr>
            <a:picLocks noChangeAspect="1"/>
          </p:cNvPicPr>
          <p:nvPr/>
        </p:nvPicPr>
        <p:blipFill>
          <a:blip r:embed="rId2"/>
          <a:stretch>
            <a:fillRect/>
          </a:stretch>
        </p:blipFill>
        <p:spPr>
          <a:xfrm>
            <a:off x="0" y="0"/>
            <a:ext cx="12192000" cy="3657600"/>
          </a:xfrm>
          <a:prstGeom prst="rect">
            <a:avLst/>
          </a:prstGeom>
        </p:spPr>
      </p:pic>
      <p:sp>
        <p:nvSpPr>
          <p:cNvPr id="6" name="TextBox 5">
            <a:extLst>
              <a:ext uri="{FF2B5EF4-FFF2-40B4-BE49-F238E27FC236}">
                <a16:creationId xmlns:a16="http://schemas.microsoft.com/office/drawing/2014/main" id="{67963F1F-4A89-85CD-7AC4-AFFF6207F9B3}"/>
              </a:ext>
            </a:extLst>
          </p:cNvPr>
          <p:cNvSpPr txBox="1"/>
          <p:nvPr/>
        </p:nvSpPr>
        <p:spPr>
          <a:xfrm>
            <a:off x="146685" y="4048542"/>
            <a:ext cx="11898629" cy="2308324"/>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market segment ,count of booking id from booking details as total bookings ,sum of lead time from market segment and join the booking source and history and booking details then group by market segment then run the code and copy the code and data then put in the excel then select the data convert into table and change font size and bold then insert the column chart . Its automatically detect the data and then selecting the data value and change the color of color of column is blue. We can see that column chart are shows the data market segment wise.</a:t>
            </a:r>
          </a:p>
        </p:txBody>
      </p:sp>
    </p:spTree>
    <p:extLst>
      <p:ext uri="{BB962C8B-B14F-4D97-AF65-F5344CB8AC3E}">
        <p14:creationId xmlns:p14="http://schemas.microsoft.com/office/powerpoint/2010/main" val="1700599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8E92E-8ED9-52F9-515E-456D67C75C45}"/>
              </a:ext>
            </a:extLst>
          </p:cNvPr>
          <p:cNvPicPr>
            <a:picLocks noChangeAspect="1"/>
          </p:cNvPicPr>
          <p:nvPr/>
        </p:nvPicPr>
        <p:blipFill>
          <a:blip r:embed="rId2"/>
          <a:stretch>
            <a:fillRect/>
          </a:stretch>
        </p:blipFill>
        <p:spPr>
          <a:xfrm>
            <a:off x="0" y="-80010"/>
            <a:ext cx="12192000" cy="3814817"/>
          </a:xfrm>
          <a:prstGeom prst="rect">
            <a:avLst/>
          </a:prstGeom>
        </p:spPr>
      </p:pic>
      <p:sp>
        <p:nvSpPr>
          <p:cNvPr id="4" name="TextBox 3">
            <a:extLst>
              <a:ext uri="{FF2B5EF4-FFF2-40B4-BE49-F238E27FC236}">
                <a16:creationId xmlns:a16="http://schemas.microsoft.com/office/drawing/2014/main" id="{39868D9A-DFDB-8EE0-831C-E7A71C747520}"/>
              </a:ext>
            </a:extLst>
          </p:cNvPr>
          <p:cNvSpPr txBox="1"/>
          <p:nvPr/>
        </p:nvSpPr>
        <p:spPr>
          <a:xfrm>
            <a:off x="137160" y="3841105"/>
            <a:ext cx="11750040" cy="2862322"/>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column market segment ,count of booking id as total booking from market segment and join the booking source and history table then group by market segment and then its code store as CTE then selecting the all and total booking/( select count of booking id from booking source and history multiply of 100) as percentage of booking from CTE then run the code and copy the code and data then put in the excel then select the data convert into table and change font size and bold then insert the combo chart(line and column chart). Its automatically detect the data and then selecting the data value and change the color of color of column is blue. We can see that clearly column show market segment and line chart percentage of booking . </a:t>
            </a:r>
          </a:p>
        </p:txBody>
      </p:sp>
    </p:spTree>
    <p:extLst>
      <p:ext uri="{BB962C8B-B14F-4D97-AF65-F5344CB8AC3E}">
        <p14:creationId xmlns:p14="http://schemas.microsoft.com/office/powerpoint/2010/main" val="279524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A5DAAE-1EBA-EA9C-83C8-2C7862C0731B}"/>
              </a:ext>
            </a:extLst>
          </p:cNvPr>
          <p:cNvSpPr txBox="1"/>
          <p:nvPr/>
        </p:nvSpPr>
        <p:spPr>
          <a:xfrm>
            <a:off x="1105852" y="1813292"/>
            <a:ext cx="9981248" cy="3262432"/>
          </a:xfrm>
          <a:prstGeom prst="rect">
            <a:avLst/>
          </a:prstGeom>
          <a:noFill/>
        </p:spPr>
        <p:txBody>
          <a:bodyPr wrap="square">
            <a:spAutoFit/>
          </a:bodyPr>
          <a:lstStyle/>
          <a:p>
            <a:pPr algn="ctr">
              <a:spcAft>
                <a:spcPts val="1200"/>
              </a:spcAft>
            </a:pPr>
            <a:r>
              <a:rPr lang="en-US" sz="6600" b="1" i="0" dirty="0">
                <a:solidFill>
                  <a:srgbClr val="00B050"/>
                </a:solidFill>
                <a:effectLst/>
                <a:latin typeface="Plus Jakarta Sans"/>
              </a:rPr>
              <a:t>Problem Statement</a:t>
            </a:r>
            <a:endParaRPr lang="en-US" sz="6600" b="1" dirty="0">
              <a:solidFill>
                <a:srgbClr val="00B050"/>
              </a:solidFill>
              <a:latin typeface="Plus Jakarta Sans"/>
            </a:endParaRPr>
          </a:p>
          <a:p>
            <a:pPr algn="ctr">
              <a:spcAft>
                <a:spcPts val="1200"/>
              </a:spcAft>
            </a:pPr>
            <a:endParaRPr lang="en-US" sz="800" b="1" i="0" dirty="0">
              <a:solidFill>
                <a:srgbClr val="00B050"/>
              </a:solidFill>
              <a:effectLst/>
              <a:latin typeface="Plus Jakarta Sans"/>
            </a:endParaRPr>
          </a:p>
          <a:p>
            <a:pPr algn="ctr">
              <a:spcAft>
                <a:spcPts val="1200"/>
              </a:spcAft>
            </a:pPr>
            <a:r>
              <a:rPr lang="en-US" sz="2800" b="0" i="0" dirty="0">
                <a:solidFill>
                  <a:schemeClr val="tx1">
                    <a:lumMod val="85000"/>
                  </a:schemeClr>
                </a:solidFill>
                <a:effectLst/>
                <a:latin typeface="Plus Jakarta Sans"/>
              </a:rPr>
              <a:t>Analyze booking patterns, guest preferences, and factors influencing cancellations. Use SQL and Excel to identify trends in booking sources and revenue. Develop a Power BI dashboard for tracking booking trends and optimizing hotel operations.</a:t>
            </a:r>
          </a:p>
        </p:txBody>
      </p:sp>
    </p:spTree>
    <p:extLst>
      <p:ext uri="{BB962C8B-B14F-4D97-AF65-F5344CB8AC3E}">
        <p14:creationId xmlns:p14="http://schemas.microsoft.com/office/powerpoint/2010/main" val="1929841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3E83BE-45B3-5730-0DF3-EE64ADC1BA9E}"/>
              </a:ext>
            </a:extLst>
          </p:cNvPr>
          <p:cNvPicPr>
            <a:picLocks noChangeAspect="1"/>
          </p:cNvPicPr>
          <p:nvPr/>
        </p:nvPicPr>
        <p:blipFill>
          <a:blip r:embed="rId2"/>
          <a:stretch>
            <a:fillRect/>
          </a:stretch>
        </p:blipFill>
        <p:spPr>
          <a:xfrm>
            <a:off x="0" y="0"/>
            <a:ext cx="12192000" cy="3429000"/>
          </a:xfrm>
          <a:prstGeom prst="rect">
            <a:avLst/>
          </a:prstGeom>
        </p:spPr>
      </p:pic>
      <p:sp>
        <p:nvSpPr>
          <p:cNvPr id="5" name="TextBox 4">
            <a:extLst>
              <a:ext uri="{FF2B5EF4-FFF2-40B4-BE49-F238E27FC236}">
                <a16:creationId xmlns:a16="http://schemas.microsoft.com/office/drawing/2014/main" id="{F7D31C61-163C-BA8A-1386-2EDD93E8CEBB}"/>
              </a:ext>
            </a:extLst>
          </p:cNvPr>
          <p:cNvSpPr txBox="1"/>
          <p:nvPr/>
        </p:nvSpPr>
        <p:spPr>
          <a:xfrm>
            <a:off x="339566" y="3979962"/>
            <a:ext cx="11512867" cy="2585323"/>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then write the code count of booking id as total booking and sum of is repeated guest as repeated guest from booking source and history table as store as </a:t>
            </a:r>
            <a:r>
              <a:rPr lang="en-US" dirty="0" err="1"/>
              <a:t>cte</a:t>
            </a:r>
            <a:r>
              <a:rPr lang="en-US" dirty="0"/>
              <a:t> then subtracting the (total booking and repeated guest )as non repeated guest  and repeated guest from </a:t>
            </a:r>
            <a:r>
              <a:rPr lang="en-US" dirty="0" err="1"/>
              <a:t>cte</a:t>
            </a:r>
            <a:r>
              <a:rPr lang="en-US" dirty="0"/>
              <a:t> then run the code and copy the code and data then put in the excel then select the data convert into table and change font size and bold then insert the column chart. Its automatically detect the data and then selecting the data value and change the color of color of column is blue. We can see that clearly compared between non repeated guest and repeated guest.</a:t>
            </a:r>
          </a:p>
        </p:txBody>
      </p:sp>
    </p:spTree>
    <p:extLst>
      <p:ext uri="{BB962C8B-B14F-4D97-AF65-F5344CB8AC3E}">
        <p14:creationId xmlns:p14="http://schemas.microsoft.com/office/powerpoint/2010/main" val="2712791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994D80-EA38-82A5-B480-ED7DCCC2DF03}"/>
              </a:ext>
            </a:extLst>
          </p:cNvPr>
          <p:cNvPicPr>
            <a:picLocks noChangeAspect="1"/>
          </p:cNvPicPr>
          <p:nvPr/>
        </p:nvPicPr>
        <p:blipFill>
          <a:blip r:embed="rId2"/>
          <a:stretch>
            <a:fillRect/>
          </a:stretch>
        </p:blipFill>
        <p:spPr>
          <a:xfrm>
            <a:off x="0" y="0"/>
            <a:ext cx="12192000" cy="3429000"/>
          </a:xfrm>
          <a:prstGeom prst="rect">
            <a:avLst/>
          </a:prstGeom>
        </p:spPr>
      </p:pic>
      <p:sp>
        <p:nvSpPr>
          <p:cNvPr id="5" name="TextBox 4">
            <a:extLst>
              <a:ext uri="{FF2B5EF4-FFF2-40B4-BE49-F238E27FC236}">
                <a16:creationId xmlns:a16="http://schemas.microsoft.com/office/drawing/2014/main" id="{8AA30198-053E-2D12-F00A-88622DEC9D51}"/>
              </a:ext>
            </a:extLst>
          </p:cNvPr>
          <p:cNvSpPr txBox="1"/>
          <p:nvPr/>
        </p:nvSpPr>
        <p:spPr>
          <a:xfrm>
            <a:off x="262890" y="3898374"/>
            <a:ext cx="11506199" cy="2308324"/>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the selecting the column count of booking id ,sum of previous bookings not canceled as total non canceled , sum of previous cancellation as canceled from booking source and history table  then run the code and copy the code and data then put in the excel then select the data convert into table and change font size and bold then insert the column chart. Its automatically detect the data and then selecting the data value and change the color of color of column is blue. We can see that total booking ,total non canceled ,canceled its show by each column..</a:t>
            </a:r>
          </a:p>
        </p:txBody>
      </p:sp>
    </p:spTree>
    <p:extLst>
      <p:ext uri="{BB962C8B-B14F-4D97-AF65-F5344CB8AC3E}">
        <p14:creationId xmlns:p14="http://schemas.microsoft.com/office/powerpoint/2010/main" val="4215453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0D61AB-804B-C0C8-3699-C6EFB4822FE4}"/>
              </a:ext>
            </a:extLst>
          </p:cNvPr>
          <p:cNvPicPr>
            <a:picLocks noChangeAspect="1"/>
          </p:cNvPicPr>
          <p:nvPr/>
        </p:nvPicPr>
        <p:blipFill>
          <a:blip r:embed="rId2"/>
          <a:stretch>
            <a:fillRect/>
          </a:stretch>
        </p:blipFill>
        <p:spPr>
          <a:xfrm>
            <a:off x="0" y="0"/>
            <a:ext cx="12192000" cy="3682519"/>
          </a:xfrm>
          <a:prstGeom prst="rect">
            <a:avLst/>
          </a:prstGeom>
        </p:spPr>
      </p:pic>
      <p:sp>
        <p:nvSpPr>
          <p:cNvPr id="5" name="TextBox 4">
            <a:extLst>
              <a:ext uri="{FF2B5EF4-FFF2-40B4-BE49-F238E27FC236}">
                <a16:creationId xmlns:a16="http://schemas.microsoft.com/office/drawing/2014/main" id="{7E278086-4A59-593C-F6E9-F690B5D46F88}"/>
              </a:ext>
            </a:extLst>
          </p:cNvPr>
          <p:cNvSpPr txBox="1"/>
          <p:nvPr/>
        </p:nvSpPr>
        <p:spPr>
          <a:xfrm>
            <a:off x="122872" y="4004161"/>
            <a:ext cx="11695747" cy="2308324"/>
          </a:xfrm>
          <a:prstGeom prst="rect">
            <a:avLst/>
          </a:prstGeom>
          <a:noFill/>
        </p:spPr>
        <p:txBody>
          <a:bodyPr wrap="square">
            <a:spAutoFit/>
          </a:bodyPr>
          <a:lstStyle/>
          <a:p>
            <a:r>
              <a:rPr lang="en-US" dirty="0"/>
              <a:t>First I’m load the data in the SQL workbench to handle the data and use accordingly which type of the data required . Then write a code on SQL workbench selecting the sum of booking change as booking changes , sum of is canceled as cancellation Rate and count of booking id from booking details as total bookings from room details join the table booking details  then run the code and copy the code and data then put in the excel then select the data convert into table and change font size and bold then insert the pie chart. Its automatically detect the data and then selecting the data value its shows as percentage and change the color of color of column is blue , green ,lite green. We can see that clearly here booking changes , cancellation rate , total bookings .</a:t>
            </a:r>
          </a:p>
        </p:txBody>
      </p:sp>
    </p:spTree>
    <p:extLst>
      <p:ext uri="{BB962C8B-B14F-4D97-AF65-F5344CB8AC3E}">
        <p14:creationId xmlns:p14="http://schemas.microsoft.com/office/powerpoint/2010/main" val="426764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52A38-8102-6893-A8AC-194719FCDD8A}"/>
              </a:ext>
            </a:extLst>
          </p:cNvPr>
          <p:cNvPicPr>
            <a:picLocks noChangeAspect="1"/>
          </p:cNvPicPr>
          <p:nvPr/>
        </p:nvPicPr>
        <p:blipFill>
          <a:blip r:embed="rId2"/>
          <a:stretch>
            <a:fillRect/>
          </a:stretch>
        </p:blipFill>
        <p:spPr>
          <a:xfrm>
            <a:off x="0" y="0"/>
            <a:ext cx="12192000" cy="3882322"/>
          </a:xfrm>
          <a:prstGeom prst="rect">
            <a:avLst/>
          </a:prstGeom>
        </p:spPr>
      </p:pic>
      <p:sp>
        <p:nvSpPr>
          <p:cNvPr id="5" name="TextBox 4">
            <a:extLst>
              <a:ext uri="{FF2B5EF4-FFF2-40B4-BE49-F238E27FC236}">
                <a16:creationId xmlns:a16="http://schemas.microsoft.com/office/drawing/2014/main" id="{2F473CEE-3157-3226-48FA-4DB40D214689}"/>
              </a:ext>
            </a:extLst>
          </p:cNvPr>
          <p:cNvSpPr txBox="1"/>
          <p:nvPr/>
        </p:nvSpPr>
        <p:spPr>
          <a:xfrm>
            <a:off x="0" y="4162842"/>
            <a:ext cx="11798617" cy="2308324"/>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column customer type ,reserved room type as room type  and count of reserved room type from booking source and history and join the room details table then group by customer type , reserved room type then run the code and copy the code and data then put in the excel then select the data convert into table and change font size and bold then insert the column chart . Its automatically detect the data and then selecting the data value and change the color of color of column is red. We can see that column chart are shows the data  customer type wise.</a:t>
            </a:r>
          </a:p>
        </p:txBody>
      </p:sp>
    </p:spTree>
    <p:extLst>
      <p:ext uri="{BB962C8B-B14F-4D97-AF65-F5344CB8AC3E}">
        <p14:creationId xmlns:p14="http://schemas.microsoft.com/office/powerpoint/2010/main" val="3051272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6811F-4352-245D-FFE9-9BA804008B7A}"/>
              </a:ext>
            </a:extLst>
          </p:cNvPr>
          <p:cNvPicPr>
            <a:picLocks noChangeAspect="1"/>
          </p:cNvPicPr>
          <p:nvPr/>
        </p:nvPicPr>
        <p:blipFill>
          <a:blip r:embed="rId2"/>
          <a:stretch>
            <a:fillRect/>
          </a:stretch>
        </p:blipFill>
        <p:spPr>
          <a:xfrm>
            <a:off x="0" y="1"/>
            <a:ext cx="12192000" cy="3760469"/>
          </a:xfrm>
          <a:prstGeom prst="rect">
            <a:avLst/>
          </a:prstGeom>
        </p:spPr>
      </p:pic>
      <p:sp>
        <p:nvSpPr>
          <p:cNvPr id="5" name="TextBox 4">
            <a:extLst>
              <a:ext uri="{FF2B5EF4-FFF2-40B4-BE49-F238E27FC236}">
                <a16:creationId xmlns:a16="http://schemas.microsoft.com/office/drawing/2014/main" id="{9098D7AA-9735-B436-A2F3-754575BC1940}"/>
              </a:ext>
            </a:extLst>
          </p:cNvPr>
          <p:cNvSpPr txBox="1"/>
          <p:nvPr/>
        </p:nvSpPr>
        <p:spPr>
          <a:xfrm>
            <a:off x="236696" y="3966209"/>
            <a:ext cx="11718608" cy="2585323"/>
          </a:xfrm>
          <a:prstGeom prst="rect">
            <a:avLst/>
          </a:prstGeom>
          <a:noFill/>
        </p:spPr>
        <p:txBody>
          <a:bodyPr wrap="square">
            <a:spAutoFit/>
          </a:bodyPr>
          <a:lstStyle/>
          <a:p>
            <a:r>
              <a:rPr lang="en-US" dirty="0"/>
              <a:t>First I’m load the data in the SQL workbench to handle the data and use accordingly which type of the data required . Then write a code on SQL workbench selecting the column arrivals date year , customer type , assigned room type  and count of booking id from booking details as </a:t>
            </a:r>
            <a:r>
              <a:rPr lang="en-US" dirty="0" err="1"/>
              <a:t>bsh</a:t>
            </a:r>
            <a:r>
              <a:rPr lang="en-US" dirty="0"/>
              <a:t> and join the table booking details  and join room details  then group by arrival date year ,customer type , assigned room type then run the code and copy the code and data then put in the excel then select the data convert into table and change font size and bold then insert the line chart. Its automatically detect the data according the data month wise average lead time according the months and then selecting the data value and change the color of line is red. We can see that clearly year and customer type wise count of booking id and highest one in 2016 transient customer type . </a:t>
            </a:r>
          </a:p>
        </p:txBody>
      </p:sp>
    </p:spTree>
    <p:extLst>
      <p:ext uri="{BB962C8B-B14F-4D97-AF65-F5344CB8AC3E}">
        <p14:creationId xmlns:p14="http://schemas.microsoft.com/office/powerpoint/2010/main" val="3798223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65A0B2-A840-2E8F-2825-A8E9B2DD1543}"/>
              </a:ext>
            </a:extLst>
          </p:cNvPr>
          <p:cNvPicPr>
            <a:picLocks noChangeAspect="1"/>
          </p:cNvPicPr>
          <p:nvPr/>
        </p:nvPicPr>
        <p:blipFill>
          <a:blip r:embed="rId2"/>
          <a:stretch>
            <a:fillRect/>
          </a:stretch>
        </p:blipFill>
        <p:spPr>
          <a:xfrm>
            <a:off x="0" y="0"/>
            <a:ext cx="12192000" cy="3580008"/>
          </a:xfrm>
          <a:prstGeom prst="rect">
            <a:avLst/>
          </a:prstGeom>
        </p:spPr>
      </p:pic>
      <p:sp>
        <p:nvSpPr>
          <p:cNvPr id="5" name="TextBox 4">
            <a:extLst>
              <a:ext uri="{FF2B5EF4-FFF2-40B4-BE49-F238E27FC236}">
                <a16:creationId xmlns:a16="http://schemas.microsoft.com/office/drawing/2014/main" id="{FF424A0A-AD8E-0052-7890-B48953F54FDE}"/>
              </a:ext>
            </a:extLst>
          </p:cNvPr>
          <p:cNvSpPr txBox="1"/>
          <p:nvPr/>
        </p:nvSpPr>
        <p:spPr>
          <a:xfrm>
            <a:off x="0" y="4048542"/>
            <a:ext cx="11775757" cy="2585323"/>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column month of reservation status date , reservation status and count of reservation status as total reservation from reservation status then group by month of reservation status date , reservation status then order by count of reservation status descending  then run the code and copy the code and data then put in the excel then select the data convert into table and change font size and bold then insert the column chart . Its automatically detect the data and then selecting the data value and change the color of color of column is red. We can see that column chart are shows the data month wise reservation status and count of reservation status as total reservation. </a:t>
            </a:r>
          </a:p>
        </p:txBody>
      </p:sp>
    </p:spTree>
    <p:extLst>
      <p:ext uri="{BB962C8B-B14F-4D97-AF65-F5344CB8AC3E}">
        <p14:creationId xmlns:p14="http://schemas.microsoft.com/office/powerpoint/2010/main" val="2011420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7D578-5A78-4E27-D17A-1A792577A1C4}"/>
              </a:ext>
            </a:extLst>
          </p:cNvPr>
          <p:cNvPicPr>
            <a:picLocks noChangeAspect="1"/>
          </p:cNvPicPr>
          <p:nvPr/>
        </p:nvPicPr>
        <p:blipFill>
          <a:blip r:embed="rId2"/>
          <a:stretch>
            <a:fillRect/>
          </a:stretch>
        </p:blipFill>
        <p:spPr>
          <a:xfrm>
            <a:off x="0" y="1"/>
            <a:ext cx="12192000" cy="3737610"/>
          </a:xfrm>
          <a:prstGeom prst="rect">
            <a:avLst/>
          </a:prstGeom>
        </p:spPr>
      </p:pic>
      <p:sp>
        <p:nvSpPr>
          <p:cNvPr id="5" name="TextBox 4">
            <a:extLst>
              <a:ext uri="{FF2B5EF4-FFF2-40B4-BE49-F238E27FC236}">
                <a16:creationId xmlns:a16="http://schemas.microsoft.com/office/drawing/2014/main" id="{C659A2EE-9846-804C-07A5-0F1F77019383}"/>
              </a:ext>
            </a:extLst>
          </p:cNvPr>
          <p:cNvSpPr txBox="1"/>
          <p:nvPr/>
        </p:nvSpPr>
        <p:spPr>
          <a:xfrm>
            <a:off x="91441" y="4091583"/>
            <a:ext cx="11955780" cy="2585323"/>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column reservation status date ,reservation status and count of reservation status as total reservation from reservation status where reservation status is equal to check out then group by reservation status date and reservation status and order by total reservation  then run the code and copy the code and data then put in the excel then select the data convert into table and change font size and bold then insert the line chart . Its automatically detect the data and then selecting the data value and change the color of color of column is blue. We can see that column chart are shows the data  reservation status date and reservation status wise count of reservation status .</a:t>
            </a:r>
          </a:p>
        </p:txBody>
      </p:sp>
    </p:spTree>
    <p:extLst>
      <p:ext uri="{BB962C8B-B14F-4D97-AF65-F5344CB8AC3E}">
        <p14:creationId xmlns:p14="http://schemas.microsoft.com/office/powerpoint/2010/main" val="3974747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609D28-C405-4145-5A8A-1E997F2F5F6A}"/>
              </a:ext>
            </a:extLst>
          </p:cNvPr>
          <p:cNvPicPr>
            <a:picLocks noChangeAspect="1"/>
          </p:cNvPicPr>
          <p:nvPr/>
        </p:nvPicPr>
        <p:blipFill>
          <a:blip r:embed="rId2"/>
          <a:stretch>
            <a:fillRect/>
          </a:stretch>
        </p:blipFill>
        <p:spPr>
          <a:xfrm>
            <a:off x="0" y="0"/>
            <a:ext cx="12192000" cy="3676096"/>
          </a:xfrm>
          <a:prstGeom prst="rect">
            <a:avLst/>
          </a:prstGeom>
        </p:spPr>
      </p:pic>
      <p:sp>
        <p:nvSpPr>
          <p:cNvPr id="5" name="TextBox 4">
            <a:extLst>
              <a:ext uri="{FF2B5EF4-FFF2-40B4-BE49-F238E27FC236}">
                <a16:creationId xmlns:a16="http://schemas.microsoft.com/office/drawing/2014/main" id="{84AA875A-89E7-957C-4FE1-EFC74DF3151E}"/>
              </a:ext>
            </a:extLst>
          </p:cNvPr>
          <p:cNvSpPr txBox="1"/>
          <p:nvPr/>
        </p:nvSpPr>
        <p:spPr>
          <a:xfrm>
            <a:off x="175260" y="4037112"/>
            <a:ext cx="11841480" cy="2308324"/>
          </a:xfrm>
          <a:prstGeom prst="rect">
            <a:avLst/>
          </a:prstGeom>
          <a:noFill/>
        </p:spPr>
        <p:txBody>
          <a:bodyPr wrap="square">
            <a:spAutoFit/>
          </a:bodyPr>
          <a:lstStyle/>
          <a:p>
            <a:r>
              <a:rPr lang="en-US" dirty="0"/>
              <a:t>First I’m load the data in the SQL workbench to handle the data and use accordingly which type of the data required  Then write a code on SQL workbench selecting the column customer type ,reservation status and sum of is canceled as cancelation rate from booking details and join the booking source and history table and join reservation status then group by customer type , reservation status then run the code and copy the code and data then put in the excel then select the data convert into table and change font size and bold then insert the column chart . Its automatically detect the data and then selecting the data value and change the color of color of column is red. We can see that column chart are shows the data  customer type and reservation status wise sum of is canceled as cancelation rate.</a:t>
            </a:r>
          </a:p>
        </p:txBody>
      </p:sp>
    </p:spTree>
    <p:extLst>
      <p:ext uri="{BB962C8B-B14F-4D97-AF65-F5344CB8AC3E}">
        <p14:creationId xmlns:p14="http://schemas.microsoft.com/office/powerpoint/2010/main" val="473557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38F991-6B38-5685-1774-26A02CEED3AF}"/>
              </a:ext>
            </a:extLst>
          </p:cNvPr>
          <p:cNvPicPr>
            <a:picLocks noChangeAspect="1"/>
          </p:cNvPicPr>
          <p:nvPr/>
        </p:nvPicPr>
        <p:blipFill>
          <a:blip r:embed="rId2"/>
          <a:stretch>
            <a:fillRect/>
          </a:stretch>
        </p:blipFill>
        <p:spPr>
          <a:xfrm>
            <a:off x="0" y="-68503"/>
            <a:ext cx="12192000" cy="3497503"/>
          </a:xfrm>
          <a:prstGeom prst="rect">
            <a:avLst/>
          </a:prstGeom>
        </p:spPr>
      </p:pic>
      <p:sp>
        <p:nvSpPr>
          <p:cNvPr id="5" name="TextBox 4">
            <a:extLst>
              <a:ext uri="{FF2B5EF4-FFF2-40B4-BE49-F238E27FC236}">
                <a16:creationId xmlns:a16="http://schemas.microsoft.com/office/drawing/2014/main" id="{28DE336E-DDBE-C2DC-73BE-E12E97515E74}"/>
              </a:ext>
            </a:extLst>
          </p:cNvPr>
          <p:cNvSpPr txBox="1"/>
          <p:nvPr/>
        </p:nvSpPr>
        <p:spPr>
          <a:xfrm>
            <a:off x="190976" y="4011573"/>
            <a:ext cx="11810047" cy="2308324"/>
          </a:xfrm>
          <a:prstGeom prst="rect">
            <a:avLst/>
          </a:prstGeom>
          <a:noFill/>
        </p:spPr>
        <p:txBody>
          <a:bodyPr wrap="square">
            <a:spAutoFit/>
          </a:bodyPr>
          <a:lstStyle/>
          <a:p>
            <a:r>
              <a:rPr lang="en-US" dirty="0"/>
              <a:t>First I’m load the data in the SQL workbench to handle the large data and selecting the column and using the case when reservation status is equal to canceled then canceled ,when reservation status is equal to check out then check out else  0  end ) as reservation and using the round formula to sum of </a:t>
            </a:r>
            <a:r>
              <a:rPr lang="en-US" dirty="0" err="1"/>
              <a:t>adr</a:t>
            </a:r>
            <a:r>
              <a:rPr lang="en-US" dirty="0"/>
              <a:t> as total </a:t>
            </a:r>
            <a:r>
              <a:rPr lang="en-US" dirty="0" err="1"/>
              <a:t>adr</a:t>
            </a:r>
            <a:r>
              <a:rPr lang="en-US" dirty="0"/>
              <a:t> from reservation status and join meal and stay details then group by reservation limit 2 then run the code and copy the code and data then put in the excel then select the data convert into table and change font size and bold then insert the column chart . Its automatically detect the data and then selecting the data value and change the color of color of column is red. We can see that column chart are shows the data check-out and canceled . </a:t>
            </a:r>
          </a:p>
        </p:txBody>
      </p:sp>
    </p:spTree>
    <p:extLst>
      <p:ext uri="{BB962C8B-B14F-4D97-AF65-F5344CB8AC3E}">
        <p14:creationId xmlns:p14="http://schemas.microsoft.com/office/powerpoint/2010/main" val="169510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6E77E96-F101-71DA-9EC5-E3F07C0A68AF}"/>
              </a:ext>
            </a:extLst>
          </p:cNvPr>
          <p:cNvSpPr/>
          <p:nvPr/>
        </p:nvSpPr>
        <p:spPr>
          <a:xfrm>
            <a:off x="0" y="0"/>
            <a:ext cx="12192000" cy="6858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latin typeface="Arial Black" panose="020B0A04020102020204" pitchFamily="34" charset="0"/>
              </a:rPr>
              <a:t>Thank you</a:t>
            </a:r>
          </a:p>
        </p:txBody>
      </p:sp>
    </p:spTree>
    <p:extLst>
      <p:ext uri="{BB962C8B-B14F-4D97-AF65-F5344CB8AC3E}">
        <p14:creationId xmlns:p14="http://schemas.microsoft.com/office/powerpoint/2010/main" val="56839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46D3C-F282-4B41-D10E-7DFA659822C2}"/>
              </a:ext>
            </a:extLst>
          </p:cNvPr>
          <p:cNvSpPr txBox="1"/>
          <p:nvPr/>
        </p:nvSpPr>
        <p:spPr>
          <a:xfrm>
            <a:off x="4732020" y="0"/>
            <a:ext cx="2260555"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r>
              <a:rPr lang="en-US" b="1" dirty="0">
                <a:solidFill>
                  <a:srgbClr val="FF0000"/>
                </a:solidFill>
              </a:rPr>
              <a:t>Power bi questions</a:t>
            </a:r>
          </a:p>
        </p:txBody>
      </p:sp>
      <p:sp>
        <p:nvSpPr>
          <p:cNvPr id="3" name="TextBox 2">
            <a:extLst>
              <a:ext uri="{FF2B5EF4-FFF2-40B4-BE49-F238E27FC236}">
                <a16:creationId xmlns:a16="http://schemas.microsoft.com/office/drawing/2014/main" id="{DED280BC-DFCE-0002-9499-DBA8DA77DFBC}"/>
              </a:ext>
            </a:extLst>
          </p:cNvPr>
          <p:cNvSpPr txBox="1"/>
          <p:nvPr/>
        </p:nvSpPr>
        <p:spPr>
          <a:xfrm>
            <a:off x="127883" y="560070"/>
            <a:ext cx="11959621" cy="6124754"/>
          </a:xfrm>
          <a:prstGeom prst="rect">
            <a:avLst/>
          </a:prstGeom>
          <a:noFill/>
        </p:spPr>
        <p:txBody>
          <a:bodyPr wrap="none" rtlCol="0">
            <a:spAutoFit/>
          </a:bodyPr>
          <a:lstStyle/>
          <a:p>
            <a:pPr algn="l">
              <a:spcBef>
                <a:spcPts val="1800"/>
              </a:spcBef>
              <a:spcAft>
                <a:spcPts val="1200"/>
              </a:spcAft>
            </a:pPr>
            <a:r>
              <a:rPr lang="en-US" sz="1400" b="1" i="0" dirty="0">
                <a:solidFill>
                  <a:schemeClr val="accent5">
                    <a:lumMod val="60000"/>
                    <a:lumOff val="40000"/>
                  </a:schemeClr>
                </a:solidFill>
                <a:effectLst/>
                <a:latin typeface="Plus Jakarta Sans"/>
              </a:rPr>
              <a:t>These are the questions that you will need to answer after doing the required analysis. (Note: You may earn bonus marks by providing additional analysis.)</a:t>
            </a:r>
          </a:p>
          <a:p>
            <a:pPr algn="l">
              <a:buFont typeface="+mj-lt"/>
              <a:buAutoNum type="arabicPeriod"/>
            </a:pPr>
            <a:r>
              <a:rPr lang="en-US" sz="1400" b="0" i="0" dirty="0">
                <a:solidFill>
                  <a:schemeClr val="tx1">
                    <a:lumMod val="85000"/>
                  </a:schemeClr>
                </a:solidFill>
                <a:effectLst/>
                <a:latin typeface="Plus Jakarta Sans"/>
              </a:rPr>
              <a:t>Visualize booking trends over the years, including the number of bookings, cancellations, and average lead time. Identify seasonality patterns.</a:t>
            </a:r>
          </a:p>
          <a:p>
            <a:pPr algn="l">
              <a:buFont typeface="+mj-lt"/>
              <a:buAutoNum type="arabicPeriod"/>
            </a:pPr>
            <a:r>
              <a:rPr lang="en-US" sz="1400" b="0" i="0" dirty="0">
                <a:solidFill>
                  <a:schemeClr val="tx1">
                    <a:lumMod val="85000"/>
                  </a:schemeClr>
                </a:solidFill>
                <a:effectLst/>
                <a:latin typeface="Plus Jakarta Sans"/>
              </a:rPr>
              <a:t>Analyze monthly booking patterns to identify peak months and optimize marketing strategies.</a:t>
            </a:r>
          </a:p>
          <a:p>
            <a:pPr algn="l">
              <a:buFont typeface="+mj-lt"/>
              <a:buAutoNum type="arabicPeriod"/>
            </a:pPr>
            <a:r>
              <a:rPr lang="en-US" sz="1400" b="0" i="0" dirty="0">
                <a:solidFill>
                  <a:schemeClr val="tx1">
                    <a:lumMod val="85000"/>
                  </a:schemeClr>
                </a:solidFill>
                <a:effectLst/>
                <a:latin typeface="Plus Jakarta Sans"/>
              </a:rPr>
              <a:t>Compare stays in weekend nights and weekday nights to determine preferences and variations by hotel type.</a:t>
            </a:r>
          </a:p>
          <a:p>
            <a:pPr algn="l">
              <a:buFont typeface="+mj-lt"/>
              <a:buAutoNum type="arabicPeriod"/>
            </a:pPr>
            <a:r>
              <a:rPr lang="en-US" sz="1400" b="0" i="0" dirty="0">
                <a:solidFill>
                  <a:schemeClr val="tx1">
                    <a:lumMod val="85000"/>
                  </a:schemeClr>
                </a:solidFill>
                <a:effectLst/>
                <a:latin typeface="Plus Jakarta Sans"/>
              </a:rPr>
              <a:t>Calculate and visualize the booking conversion rate (canceled bookings to total bookings) over time.</a:t>
            </a:r>
          </a:p>
          <a:p>
            <a:pPr algn="l">
              <a:buFont typeface="+mj-lt"/>
              <a:buAutoNum type="arabicPeriod"/>
            </a:pPr>
            <a:r>
              <a:rPr lang="en-US" sz="1400" b="0" i="0" dirty="0">
                <a:solidFill>
                  <a:schemeClr val="tx1">
                    <a:lumMod val="85000"/>
                  </a:schemeClr>
                </a:solidFill>
                <a:effectLst/>
                <a:latin typeface="Plus Jakarta Sans"/>
              </a:rPr>
              <a:t>Visualize the distribution of adults, children, and babies in bookings. Explore the impact of children and babies on cancellation rates.</a:t>
            </a:r>
          </a:p>
          <a:p>
            <a:pPr algn="l">
              <a:buFont typeface="+mj-lt"/>
              <a:buAutoNum type="arabicPeriod"/>
            </a:pPr>
            <a:r>
              <a:rPr lang="en-US" sz="1400" b="0" i="0" dirty="0">
                <a:solidFill>
                  <a:schemeClr val="tx1">
                    <a:lumMod val="85000"/>
                  </a:schemeClr>
                </a:solidFill>
                <a:effectLst/>
                <a:latin typeface="Plus Jakarta Sans"/>
              </a:rPr>
              <a:t>Analyze the distribution of Average Daily Rates (ADR) and identify correlations with the number of special requests made by guests.</a:t>
            </a:r>
          </a:p>
          <a:p>
            <a:pPr algn="l">
              <a:buFont typeface="+mj-lt"/>
              <a:buAutoNum type="arabicPeriod"/>
            </a:pPr>
            <a:r>
              <a:rPr lang="en-US" sz="1400" b="0" i="0" dirty="0">
                <a:solidFill>
                  <a:schemeClr val="tx1">
                    <a:lumMod val="85000"/>
                  </a:schemeClr>
                </a:solidFill>
                <a:effectLst/>
                <a:latin typeface="Plus Jakarta Sans"/>
              </a:rPr>
              <a:t>Visualize the relationship between the number of required car parking spaces and booking types (Resort Hotel vs. City Hotel).</a:t>
            </a:r>
          </a:p>
          <a:p>
            <a:pPr algn="l">
              <a:buFont typeface="+mj-lt"/>
              <a:buAutoNum type="arabicPeriod"/>
            </a:pPr>
            <a:r>
              <a:rPr lang="en-US" sz="1400" b="0" i="0" dirty="0">
                <a:solidFill>
                  <a:schemeClr val="tx1">
                    <a:lumMod val="85000"/>
                  </a:schemeClr>
                </a:solidFill>
                <a:effectLst/>
                <a:latin typeface="Plus Jakarta Sans"/>
              </a:rPr>
              <a:t>Use Power BI to explore how the total number of special requests made by guests varies by hotel type and customer type (e.g., Transient, Group).</a:t>
            </a:r>
          </a:p>
          <a:p>
            <a:pPr algn="l">
              <a:buFont typeface="+mj-lt"/>
              <a:buAutoNum type="arabicPeriod"/>
            </a:pPr>
            <a:r>
              <a:rPr lang="en-US" sz="1400" b="0" i="0" dirty="0">
                <a:solidFill>
                  <a:schemeClr val="tx1">
                    <a:lumMod val="85000"/>
                  </a:schemeClr>
                </a:solidFill>
                <a:effectLst/>
                <a:latin typeface="Plus Jakarta Sans"/>
              </a:rPr>
              <a:t>Explore meal plans and their impact on Average Daily Rates (ADR). Analyze meal plan preferences and their association with booking channels.</a:t>
            </a:r>
          </a:p>
          <a:p>
            <a:pPr algn="l">
              <a:buFont typeface="+mj-lt"/>
              <a:buAutoNum type="arabicPeriod"/>
            </a:pPr>
            <a:r>
              <a:rPr lang="en-US" sz="1400" b="0" i="0" dirty="0">
                <a:solidFill>
                  <a:schemeClr val="tx1">
                    <a:lumMod val="85000"/>
                  </a:schemeClr>
                </a:solidFill>
                <a:effectLst/>
                <a:latin typeface="Plus Jakarta Sans"/>
              </a:rPr>
              <a:t>Analyze how meal plans correlate with stay duration and investigate any differences in stay lengths based on meal plans.</a:t>
            </a:r>
          </a:p>
          <a:p>
            <a:pPr algn="l">
              <a:buFont typeface="+mj-lt"/>
              <a:buAutoNum type="arabicPeriod"/>
            </a:pPr>
            <a:r>
              <a:rPr lang="en-US" sz="1400" b="0" i="0" dirty="0">
                <a:solidFill>
                  <a:schemeClr val="tx1">
                    <a:lumMod val="85000"/>
                  </a:schemeClr>
                </a:solidFill>
                <a:effectLst/>
                <a:latin typeface="Plus Jakarta Sans"/>
              </a:rPr>
              <a:t>Correlate parking requirements and special requests with different meal plans. Determine if certain meal plans result in more requests or parking needs.</a:t>
            </a:r>
          </a:p>
          <a:p>
            <a:pPr algn="l">
              <a:buFont typeface="+mj-lt"/>
              <a:buAutoNum type="arabicPeriod"/>
            </a:pPr>
            <a:r>
              <a:rPr lang="en-US" sz="1400" b="0" i="0" dirty="0">
                <a:solidFill>
                  <a:schemeClr val="tx1">
                    <a:lumMod val="85000"/>
                  </a:schemeClr>
                </a:solidFill>
                <a:effectLst/>
                <a:latin typeface="Plus Jakarta Sans"/>
              </a:rPr>
              <a:t>Explore how meal plans are distributed across various booking channels. Analyze if certain channels are associated with specific meal plans.</a:t>
            </a:r>
          </a:p>
          <a:p>
            <a:pPr algn="l">
              <a:buFont typeface="+mj-lt"/>
              <a:buAutoNum type="arabicPeriod"/>
            </a:pPr>
            <a:r>
              <a:rPr lang="en-US" sz="1400" b="0" i="0" dirty="0">
                <a:solidFill>
                  <a:schemeClr val="tx1">
                    <a:lumMod val="85000"/>
                  </a:schemeClr>
                </a:solidFill>
                <a:effectLst/>
                <a:latin typeface="Plus Jakarta Sans"/>
              </a:rPr>
              <a:t>Visualize booking distribution across different market segments and analyze cancellation rates within each segment.</a:t>
            </a:r>
          </a:p>
          <a:p>
            <a:pPr algn="l">
              <a:buFont typeface="+mj-lt"/>
              <a:buAutoNum type="arabicPeriod"/>
            </a:pPr>
            <a:r>
              <a:rPr lang="en-US" sz="1400" b="0" i="0" dirty="0">
                <a:solidFill>
                  <a:schemeClr val="tx1">
                    <a:lumMod val="85000"/>
                  </a:schemeClr>
                </a:solidFill>
                <a:effectLst/>
                <a:latin typeface="Plus Jakarta Sans"/>
              </a:rPr>
              <a:t>Compare the effectiveness of booking distribution channels in generating confirmed bookings. Identify the most commonly used channels by guests.</a:t>
            </a:r>
          </a:p>
          <a:p>
            <a:pPr algn="l">
              <a:buFont typeface="+mj-lt"/>
              <a:buAutoNum type="arabicPeriod"/>
            </a:pPr>
            <a:r>
              <a:rPr lang="en-US" sz="1400" b="0" i="0" dirty="0">
                <a:solidFill>
                  <a:schemeClr val="tx1">
                    <a:lumMod val="85000"/>
                  </a:schemeClr>
                </a:solidFill>
                <a:effectLst/>
                <a:latin typeface="Plus Jakarta Sans"/>
              </a:rPr>
              <a:t>Visualize the percentage of repeated guests for each hotel type (Resort Hotel vs. City Hotel) over time. Explore factors influencing guest retention.</a:t>
            </a:r>
          </a:p>
          <a:p>
            <a:pPr algn="l">
              <a:buFont typeface="+mj-lt"/>
              <a:buAutoNum type="arabicPeriod"/>
            </a:pPr>
            <a:r>
              <a:rPr lang="en-US" sz="1400" b="0" i="0" dirty="0">
                <a:solidFill>
                  <a:schemeClr val="tx1">
                    <a:lumMod val="85000"/>
                  </a:schemeClr>
                </a:solidFill>
                <a:effectLst/>
                <a:latin typeface="Plus Jakarta Sans"/>
              </a:rPr>
              <a:t>Analyze the impact of a guest's booking history (previous cancellations and non-canceled bookings) on their likelihood of canceling a current booking.</a:t>
            </a:r>
          </a:p>
          <a:p>
            <a:pPr algn="l">
              <a:buFont typeface="+mj-lt"/>
              <a:buAutoNum type="arabicPeriod"/>
            </a:pPr>
            <a:r>
              <a:rPr lang="en-US" sz="1400" b="0" i="0" dirty="0">
                <a:solidFill>
                  <a:schemeClr val="tx1">
                    <a:lumMod val="85000"/>
                  </a:schemeClr>
                </a:solidFill>
                <a:effectLst/>
                <a:latin typeface="Plus Jakarta Sans"/>
              </a:rPr>
              <a:t>Visualize the distribution of reserved and assigned room types. Analyze whether guests tend to receive the room type they initially reserved.</a:t>
            </a:r>
          </a:p>
          <a:p>
            <a:pPr algn="l">
              <a:buFont typeface="+mj-lt"/>
              <a:buAutoNum type="arabicPeriod"/>
            </a:pPr>
            <a:r>
              <a:rPr lang="en-US" sz="1400" b="0" i="0" dirty="0">
                <a:solidFill>
                  <a:schemeClr val="tx1">
                    <a:lumMod val="85000"/>
                  </a:schemeClr>
                </a:solidFill>
                <a:effectLst/>
                <a:latin typeface="Plus Jakarta Sans"/>
              </a:rPr>
              <a:t>Investigate the relationship between the number of booking changes made by guests and their likelihood of canceling a booking.</a:t>
            </a:r>
          </a:p>
          <a:p>
            <a:pPr algn="l">
              <a:buFont typeface="+mj-lt"/>
              <a:buAutoNum type="arabicPeriod"/>
            </a:pPr>
            <a:r>
              <a:rPr lang="en-US" sz="1400" b="0" i="0" dirty="0">
                <a:solidFill>
                  <a:schemeClr val="tx1">
                    <a:lumMod val="85000"/>
                  </a:schemeClr>
                </a:solidFill>
                <a:effectLst/>
                <a:latin typeface="Plus Jakarta Sans"/>
              </a:rPr>
              <a:t>Analyze room type preferences based on customer types (e.g., Transient, Group) and identify any patterns in room type selection.</a:t>
            </a:r>
          </a:p>
          <a:p>
            <a:pPr algn="l">
              <a:buFont typeface="+mj-lt"/>
              <a:buAutoNum type="arabicPeriod"/>
            </a:pPr>
            <a:r>
              <a:rPr lang="en-US" sz="1400" b="0" i="0" dirty="0">
                <a:solidFill>
                  <a:schemeClr val="tx1">
                    <a:lumMod val="85000"/>
                  </a:schemeClr>
                </a:solidFill>
                <a:effectLst/>
                <a:latin typeface="Plus Jakarta Sans"/>
              </a:rPr>
              <a:t>Analyze whether guests who make multiple bookings tend to consistently request the same room type or if their preferences change over time.</a:t>
            </a:r>
          </a:p>
          <a:p>
            <a:pPr algn="l">
              <a:buFont typeface="+mj-lt"/>
              <a:buAutoNum type="arabicPeriod"/>
            </a:pPr>
            <a:r>
              <a:rPr lang="en-US" sz="1400" b="0" i="0" dirty="0">
                <a:solidFill>
                  <a:schemeClr val="tx1">
                    <a:lumMod val="85000"/>
                  </a:schemeClr>
                </a:solidFill>
                <a:effectLst/>
                <a:latin typeface="Plus Jakarta Sans"/>
              </a:rPr>
              <a:t>Provide an overview of reservation statuses over time, including the percentage of canceled, checked-out, and no-show bookings.</a:t>
            </a:r>
          </a:p>
          <a:p>
            <a:pPr algn="l">
              <a:buFont typeface="+mj-lt"/>
              <a:buAutoNum type="arabicPeriod"/>
            </a:pPr>
            <a:r>
              <a:rPr lang="en-US" sz="1400" b="0" i="0" dirty="0">
                <a:solidFill>
                  <a:schemeClr val="tx1">
                    <a:lumMod val="85000"/>
                  </a:schemeClr>
                </a:solidFill>
                <a:effectLst/>
                <a:latin typeface="Plus Jakarta Sans"/>
              </a:rPr>
              <a:t>Analyze trends in reservation status dates, such as the busiest checkout dates or patterns in cancellations by month.</a:t>
            </a:r>
          </a:p>
          <a:p>
            <a:pPr algn="l">
              <a:buFont typeface="+mj-lt"/>
              <a:buAutoNum type="arabicPeriod"/>
            </a:pPr>
            <a:r>
              <a:rPr lang="en-US" sz="1400" b="0" i="0" dirty="0">
                <a:solidFill>
                  <a:schemeClr val="tx1">
                    <a:lumMod val="85000"/>
                  </a:schemeClr>
                </a:solidFill>
                <a:effectLst/>
                <a:latin typeface="Plus Jakarta Sans"/>
              </a:rPr>
              <a:t>Visualize how reservation statuses vary across different customer types (e.g., Transient, Group) and identify if certain customer types are more likely </a:t>
            </a:r>
          </a:p>
          <a:p>
            <a:pPr algn="l"/>
            <a:r>
              <a:rPr lang="en-US" sz="1400" dirty="0">
                <a:solidFill>
                  <a:schemeClr val="tx1">
                    <a:lumMod val="85000"/>
                  </a:schemeClr>
                </a:solidFill>
                <a:latin typeface="Plus Jakarta Sans"/>
              </a:rPr>
              <a:t>          </a:t>
            </a:r>
            <a:r>
              <a:rPr lang="en-US" sz="1400" b="0" i="0" dirty="0">
                <a:solidFill>
                  <a:schemeClr val="tx1">
                    <a:lumMod val="85000"/>
                  </a:schemeClr>
                </a:solidFill>
                <a:effectLst/>
                <a:latin typeface="Plus Jakarta Sans"/>
              </a:rPr>
              <a:t>to result in cancellations or no-shows.</a:t>
            </a:r>
          </a:p>
          <a:p>
            <a:pPr algn="l"/>
            <a:r>
              <a:rPr lang="en-US" sz="1400" b="0" i="0" dirty="0">
                <a:solidFill>
                  <a:schemeClr val="tx1">
                    <a:lumMod val="85000"/>
                  </a:schemeClr>
                </a:solidFill>
                <a:effectLst/>
                <a:latin typeface="Plus Jakarta Sans"/>
              </a:rPr>
              <a:t>24. Explore the relationship between reservation statuses and Average Daily Rates (ADR) to determine if there are differences in ADR based on booking outcomes.</a:t>
            </a:r>
          </a:p>
          <a:p>
            <a:endParaRPr lang="en-US" dirty="0"/>
          </a:p>
        </p:txBody>
      </p:sp>
    </p:spTree>
    <p:extLst>
      <p:ext uri="{BB962C8B-B14F-4D97-AF65-F5344CB8AC3E}">
        <p14:creationId xmlns:p14="http://schemas.microsoft.com/office/powerpoint/2010/main" val="2432345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33D7C-A058-CC5E-0DE6-C8F7CE638BAD}"/>
              </a:ext>
            </a:extLst>
          </p:cNvPr>
          <p:cNvPicPr>
            <a:picLocks noChangeAspect="1"/>
          </p:cNvPicPr>
          <p:nvPr/>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17459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C4318C-2A62-65EC-3325-AF894750B5D2}"/>
              </a:ext>
            </a:extLst>
          </p:cNvPr>
          <p:cNvSpPr txBox="1"/>
          <p:nvPr/>
        </p:nvSpPr>
        <p:spPr>
          <a:xfrm>
            <a:off x="0" y="0"/>
            <a:ext cx="12192000" cy="307777"/>
          </a:xfrm>
          <a:prstGeom prst="rect">
            <a:avLst/>
          </a:prstGeom>
          <a:solidFill>
            <a:schemeClr val="tx2">
              <a:lumMod val="10000"/>
            </a:schemeClr>
          </a:solidFill>
          <a:effectLst>
            <a:outerShdw blurRad="50800" dist="38100" dir="8100000" algn="tr" rotWithShape="0">
              <a:prstClr val="black">
                <a:alpha val="40000"/>
              </a:prstClr>
            </a:outerShdw>
          </a:effectLst>
        </p:spPr>
        <p:txBody>
          <a:bodyPr wrap="square" rtlCol="0">
            <a:spAutoFit/>
          </a:bodyPr>
          <a:lstStyle/>
          <a:p>
            <a:r>
              <a:rPr lang="en-US" sz="1400" b="1" i="0" dirty="0">
                <a:solidFill>
                  <a:schemeClr val="tx1">
                    <a:lumMod val="85000"/>
                  </a:schemeClr>
                </a:solidFill>
                <a:effectLst/>
                <a:latin typeface="Plus Jakarta Sans"/>
              </a:rPr>
              <a:t>1.   Visualize booking trends over the years, including the number of bookings, cancellations, and average lead time. Identify seasonality patterns.</a:t>
            </a:r>
          </a:p>
        </p:txBody>
      </p:sp>
      <p:sp>
        <p:nvSpPr>
          <p:cNvPr id="5" name="Rectangle: Rounded Corners 4">
            <a:extLst>
              <a:ext uri="{FF2B5EF4-FFF2-40B4-BE49-F238E27FC236}">
                <a16:creationId xmlns:a16="http://schemas.microsoft.com/office/drawing/2014/main" id="{F0282C56-8DFF-63E1-0FA3-C20D19DA2101}"/>
              </a:ext>
            </a:extLst>
          </p:cNvPr>
          <p:cNvSpPr/>
          <p:nvPr/>
        </p:nvSpPr>
        <p:spPr>
          <a:xfrm>
            <a:off x="137160" y="4089238"/>
            <a:ext cx="11921490" cy="260874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Here I’m the select the line chart and then select the data Booking details tables and then selecting the 4 column from this table. </a:t>
            </a:r>
            <a:r>
              <a:rPr lang="en-US" dirty="0" err="1"/>
              <a:t>Arrival_date_year</a:t>
            </a:r>
            <a:r>
              <a:rPr lang="en-US" dirty="0"/>
              <a:t>  , </a:t>
            </a:r>
            <a:r>
              <a:rPr lang="en-US" dirty="0" err="1"/>
              <a:t>booking_Id</a:t>
            </a:r>
            <a:r>
              <a:rPr lang="en-US" dirty="0"/>
              <a:t> ,</a:t>
            </a:r>
            <a:r>
              <a:rPr lang="en-US" dirty="0" err="1"/>
              <a:t>lead_Time</a:t>
            </a:r>
            <a:r>
              <a:rPr lang="en-US" dirty="0"/>
              <a:t> , </a:t>
            </a:r>
            <a:r>
              <a:rPr lang="en-US" dirty="0" err="1"/>
              <a:t>Is_canceled</a:t>
            </a:r>
            <a:r>
              <a:rPr lang="en-US" dirty="0"/>
              <a:t> . Then put the </a:t>
            </a:r>
            <a:r>
              <a:rPr lang="en-US" dirty="0" err="1"/>
              <a:t>arrival_date_year</a:t>
            </a:r>
            <a:r>
              <a:rPr lang="en-US" dirty="0"/>
              <a:t> column put in the x- axis to show year wise data and count of </a:t>
            </a:r>
            <a:r>
              <a:rPr lang="en-US" dirty="0" err="1"/>
              <a:t>booking_id</a:t>
            </a:r>
            <a:r>
              <a:rPr lang="en-US" dirty="0"/>
              <a:t> , average </a:t>
            </a:r>
            <a:r>
              <a:rPr lang="en-US" dirty="0" err="1"/>
              <a:t>lead_Time</a:t>
            </a:r>
            <a:r>
              <a:rPr lang="en-US" dirty="0"/>
              <a:t> and sum of </a:t>
            </a:r>
            <a:r>
              <a:rPr lang="en-US" dirty="0" err="1"/>
              <a:t>Is_canceled</a:t>
            </a:r>
            <a:r>
              <a:rPr lang="en-US" dirty="0"/>
              <a:t> all the column put in the y-axis then do some basic formatting to attractive visualization.</a:t>
            </a:r>
          </a:p>
        </p:txBody>
      </p:sp>
      <p:pic>
        <p:nvPicPr>
          <p:cNvPr id="6" name="Picture 5">
            <a:extLst>
              <a:ext uri="{FF2B5EF4-FFF2-40B4-BE49-F238E27FC236}">
                <a16:creationId xmlns:a16="http://schemas.microsoft.com/office/drawing/2014/main" id="{51187F32-D3B3-4CC5-CCD4-50E3CF7C153A}"/>
              </a:ext>
            </a:extLst>
          </p:cNvPr>
          <p:cNvPicPr>
            <a:picLocks noChangeAspect="1"/>
          </p:cNvPicPr>
          <p:nvPr/>
        </p:nvPicPr>
        <p:blipFill>
          <a:blip r:embed="rId2"/>
          <a:stretch>
            <a:fillRect/>
          </a:stretch>
        </p:blipFill>
        <p:spPr>
          <a:xfrm>
            <a:off x="-15240" y="307777"/>
            <a:ext cx="12192000" cy="3555997"/>
          </a:xfrm>
          <a:prstGeom prst="rect">
            <a:avLst/>
          </a:prstGeom>
        </p:spPr>
      </p:pic>
    </p:spTree>
    <p:extLst>
      <p:ext uri="{BB962C8B-B14F-4D97-AF65-F5344CB8AC3E}">
        <p14:creationId xmlns:p14="http://schemas.microsoft.com/office/powerpoint/2010/main" val="332129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D03A0-861E-5DF9-D016-CE4F2B0141BC}"/>
              </a:ext>
            </a:extLst>
          </p:cNvPr>
          <p:cNvPicPr>
            <a:picLocks noChangeAspect="1"/>
          </p:cNvPicPr>
          <p:nvPr/>
        </p:nvPicPr>
        <p:blipFill>
          <a:blip r:embed="rId2"/>
          <a:stretch>
            <a:fillRect/>
          </a:stretch>
        </p:blipFill>
        <p:spPr>
          <a:xfrm>
            <a:off x="0" y="369332"/>
            <a:ext cx="12192000" cy="3551158"/>
          </a:xfrm>
          <a:prstGeom prst="rect">
            <a:avLst/>
          </a:prstGeom>
        </p:spPr>
      </p:pic>
      <p:sp>
        <p:nvSpPr>
          <p:cNvPr id="5" name="TextBox 4">
            <a:extLst>
              <a:ext uri="{FF2B5EF4-FFF2-40B4-BE49-F238E27FC236}">
                <a16:creationId xmlns:a16="http://schemas.microsoft.com/office/drawing/2014/main" id="{DE12FDBC-E78E-211C-AEA1-85D04337BEDE}"/>
              </a:ext>
            </a:extLst>
          </p:cNvPr>
          <p:cNvSpPr txBox="1"/>
          <p:nvPr/>
        </p:nvSpPr>
        <p:spPr>
          <a:xfrm>
            <a:off x="0" y="0"/>
            <a:ext cx="12192000" cy="369332"/>
          </a:xfrm>
          <a:prstGeom prst="rect">
            <a:avLst/>
          </a:prstGeom>
          <a:solidFill>
            <a:schemeClr val="tx2">
              <a:lumMod val="10000"/>
            </a:schemeClr>
          </a:solidFill>
        </p:spPr>
        <p:txBody>
          <a:bodyPr wrap="square">
            <a:spAutoFit/>
          </a:bodyPr>
          <a:lstStyle/>
          <a:p>
            <a:pPr algn="l"/>
            <a:r>
              <a:rPr lang="en-US" b="0" i="0" dirty="0">
                <a:solidFill>
                  <a:schemeClr val="tx1">
                    <a:lumMod val="95000"/>
                  </a:schemeClr>
                </a:solidFill>
                <a:effectLst/>
                <a:latin typeface="Plus Jakarta Sans"/>
              </a:rPr>
              <a:t>                         </a:t>
            </a:r>
            <a:r>
              <a:rPr lang="en-US" b="1" i="0" dirty="0">
                <a:solidFill>
                  <a:schemeClr val="tx1">
                    <a:lumMod val="95000"/>
                  </a:schemeClr>
                </a:solidFill>
                <a:effectLst/>
                <a:latin typeface="Plus Jakarta Sans"/>
              </a:rPr>
              <a:t>2. Analyze monthly booking patterns to identify peak months and optimize marketing strategies.</a:t>
            </a:r>
          </a:p>
        </p:txBody>
      </p:sp>
      <p:sp>
        <p:nvSpPr>
          <p:cNvPr id="4" name="TextBox 3">
            <a:extLst>
              <a:ext uri="{FF2B5EF4-FFF2-40B4-BE49-F238E27FC236}">
                <a16:creationId xmlns:a16="http://schemas.microsoft.com/office/drawing/2014/main" id="{80E8AB30-188B-6DA7-9D88-FC3BF68679E2}"/>
              </a:ext>
            </a:extLst>
          </p:cNvPr>
          <p:cNvSpPr txBox="1"/>
          <p:nvPr/>
        </p:nvSpPr>
        <p:spPr>
          <a:xfrm>
            <a:off x="0" y="4289822"/>
            <a:ext cx="12192000" cy="1938992"/>
          </a:xfrm>
          <a:prstGeom prst="rect">
            <a:avLst/>
          </a:prstGeom>
          <a:noFill/>
        </p:spPr>
        <p:txBody>
          <a:bodyPr wrap="square">
            <a:spAutoFit/>
          </a:bodyPr>
          <a:lstStyle/>
          <a:p>
            <a:pPr algn="ctr"/>
            <a:r>
              <a:rPr lang="en-US" sz="2000" dirty="0"/>
              <a:t>Here I’m the select the line chart and then select the data from Booking details tables and then selecting the 2 column from this table. </a:t>
            </a:r>
            <a:r>
              <a:rPr lang="en-US" sz="2000" dirty="0" err="1"/>
              <a:t>Arrival_date_month</a:t>
            </a:r>
            <a:r>
              <a:rPr lang="en-US" sz="2000" dirty="0"/>
              <a:t>  , </a:t>
            </a:r>
            <a:r>
              <a:rPr lang="en-US" sz="2000" dirty="0" err="1"/>
              <a:t>booking_Id</a:t>
            </a:r>
            <a:r>
              <a:rPr lang="en-US" sz="2000" dirty="0"/>
              <a:t> . Then put the </a:t>
            </a:r>
            <a:r>
              <a:rPr lang="en-US" sz="2000" dirty="0" err="1"/>
              <a:t>arrival_date_month</a:t>
            </a:r>
            <a:r>
              <a:rPr lang="en-US" sz="2000" dirty="0"/>
              <a:t> column put in the x- axis to show month wise data and count of </a:t>
            </a:r>
            <a:r>
              <a:rPr lang="en-US" sz="2000" dirty="0" err="1"/>
              <a:t>booking_id</a:t>
            </a:r>
            <a:r>
              <a:rPr lang="en-US" sz="2000" dirty="0"/>
              <a:t> then column put in the y-axis then do some basic formatting to attractive visualization. Herre we can see the in month of august are highest count of booking and mostly booking doing the august , July and may .</a:t>
            </a:r>
          </a:p>
        </p:txBody>
      </p:sp>
    </p:spTree>
    <p:extLst>
      <p:ext uri="{BB962C8B-B14F-4D97-AF65-F5344CB8AC3E}">
        <p14:creationId xmlns:p14="http://schemas.microsoft.com/office/powerpoint/2010/main" val="21129179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2811</TotalTime>
  <Words>7041</Words>
  <Application>Microsoft Office PowerPoint</Application>
  <PresentationFormat>Widescreen</PresentationFormat>
  <Paragraphs>112</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Arial Black</vt:lpstr>
      <vt:lpstr>Bell MT</vt:lpstr>
      <vt:lpstr>Century Gothic</vt:lpstr>
      <vt:lpstr>Plus Jakarta Sans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Arun kumar</dc:creator>
  <cp:lastModifiedBy>Arun kumar</cp:lastModifiedBy>
  <cp:revision>48</cp:revision>
  <dcterms:created xsi:type="dcterms:W3CDTF">2025-01-01T17:14:44Z</dcterms:created>
  <dcterms:modified xsi:type="dcterms:W3CDTF">2025-01-29T09:35:37Z</dcterms:modified>
</cp:coreProperties>
</file>